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82" r:id="rId3"/>
    <p:sldId id="279" r:id="rId4"/>
    <p:sldId id="267" r:id="rId5"/>
    <p:sldId id="269" r:id="rId6"/>
    <p:sldId id="270" r:id="rId7"/>
    <p:sldId id="258" r:id="rId8"/>
    <p:sldId id="259" r:id="rId9"/>
    <p:sldId id="260" r:id="rId10"/>
    <p:sldId id="261" r:id="rId11"/>
    <p:sldId id="280" r:id="rId12"/>
    <p:sldId id="262" r:id="rId13"/>
    <p:sldId id="271" r:id="rId14"/>
    <p:sldId id="264" r:id="rId15"/>
    <p:sldId id="266" r:id="rId16"/>
    <p:sldId id="278" r:id="rId17"/>
    <p:sldId id="272" r:id="rId18"/>
    <p:sldId id="281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93792" autoAdjust="0"/>
  </p:normalViewPr>
  <p:slideViewPr>
    <p:cSldViewPr snapToGrid="0">
      <p:cViewPr>
        <p:scale>
          <a:sx n="25" d="100"/>
          <a:sy n="25" d="100"/>
        </p:scale>
        <p:origin x="684" y="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65679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2731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61535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38579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83398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40245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2000" dirty="0">
                <a:solidFill>
                  <a:schemeClr val="bg2">
                    <a:lumMod val="10000"/>
                  </a:schemeClr>
                </a:solidFill>
              </a:rPr>
              <a:t>One hot encoding for categorical features ['INCM_TYP', 'C_EDU', 'C_HSE', '</a:t>
            </a:r>
            <a:r>
              <a:rPr lang="en-SG" sz="2000" dirty="0" err="1">
                <a:solidFill>
                  <a:schemeClr val="bg2">
                    <a:lumMod val="10000"/>
                  </a:schemeClr>
                </a:solidFill>
              </a:rPr>
              <a:t>gn_occ</a:t>
            </a:r>
            <a:r>
              <a:rPr lang="en-SG" sz="2000" dirty="0">
                <a:solidFill>
                  <a:schemeClr val="bg2">
                    <a:lumMod val="10000"/>
                  </a:schemeClr>
                </a:solidFill>
              </a:rPr>
              <a:t>', '</a:t>
            </a:r>
            <a:r>
              <a:rPr lang="en-SG" sz="2000" dirty="0" err="1">
                <a:solidFill>
                  <a:schemeClr val="bg2">
                    <a:lumMod val="10000"/>
                  </a:schemeClr>
                </a:solidFill>
              </a:rPr>
              <a:t>HL_tag</a:t>
            </a:r>
            <a:r>
              <a:rPr lang="en-SG" sz="2000" dirty="0">
                <a:solidFill>
                  <a:schemeClr val="bg2">
                    <a:lumMod val="10000"/>
                  </a:schemeClr>
                </a:solidFill>
              </a:rPr>
              <a:t>', ‘</a:t>
            </a:r>
            <a:r>
              <a:rPr lang="en-SG" sz="2000" dirty="0" err="1">
                <a:solidFill>
                  <a:schemeClr val="bg2">
                    <a:lumMod val="10000"/>
                  </a:schemeClr>
                </a:solidFill>
              </a:rPr>
              <a:t>AL_tag</a:t>
            </a:r>
            <a:r>
              <a:rPr lang="en-SG" sz="2000" dirty="0">
                <a:solidFill>
                  <a:schemeClr val="bg2">
                    <a:lumMod val="10000"/>
                  </a:schemeClr>
                </a:solidFill>
              </a:rPr>
              <a:t>']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52051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97038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Ref: https://cloud.google.com/architecture/mlops-continuous-delivery-and-automation-pipelines-in-machine-learning</a:t>
            </a:r>
          </a:p>
          <a:p>
            <a:endParaRPr lang="en-S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SG" dirty="0"/>
              <a:t>Benefits: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traceability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streamline the process and automate routine works.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Continuous monitoring</a:t>
            </a:r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improve: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Repeatability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Scalability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Maintainability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Reusability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Reliability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E0DEB-5A2A-4678-9DAC-87E4430BB887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96272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2106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-angle exterior view of a modern building facade covered with aluminium discs under a clear, blue sky"/>
          <p:cNvSpPr>
            <a:spLocks noGrp="1"/>
          </p:cNvSpPr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Low-angle view of a modern, curved building under a cloudy sky"/>
          <p:cNvSpPr>
            <a:spLocks noGrp="1"/>
          </p:cNvSpPr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View from inside a modern white building with glass panels, looking up to a bright, partly cloudy sky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-angle view of the Azadi Tower in Tehran, Iran against a clear, bright sky"/>
          <p:cNvSpPr>
            <a:spLocks noGrp="1"/>
          </p:cNvSpPr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iew from inside a stone structure, looking out towards stairs and a clear, blue sky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 modern white building with glass panels against a clear, blue sky"/>
          <p:cNvSpPr>
            <a:spLocks noGrp="1"/>
          </p:cNvSpPr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Small section of a modern shell bridge in Qingdao, Shandong, China with a partly cloudy sky above"/>
          <p:cNvSpPr>
            <a:spLocks noGrp="1"/>
          </p:cNvSpPr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ng0369/Maybank_Classification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B7EFC965-A57B-8838-E4E5-B6B3C811AB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7" b="8133"/>
          <a:stretch/>
        </p:blipFill>
        <p:spPr>
          <a:xfrm>
            <a:off x="8884042" y="-3572"/>
            <a:ext cx="15499958" cy="1371421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910760B-3D1A-987E-D6D1-09002F8AEFE9}"/>
              </a:ext>
            </a:extLst>
          </p:cNvPr>
          <p:cNvGrpSpPr/>
          <p:nvPr/>
        </p:nvGrpSpPr>
        <p:grpSpPr>
          <a:xfrm rot="10800000">
            <a:off x="-10317" y="5357"/>
            <a:ext cx="11633698" cy="13716000"/>
            <a:chOff x="8650260" y="-893"/>
            <a:chExt cx="3805939" cy="6858893"/>
          </a:xfrm>
          <a:solidFill>
            <a:srgbClr val="0070C0"/>
          </a:solidFill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4D1C8C0A-9F1E-828F-9FC6-49210C9C674A}"/>
                </a:ext>
              </a:extLst>
            </p:cNvPr>
            <p:cNvSpPr/>
            <p:nvPr/>
          </p:nvSpPr>
          <p:spPr>
            <a:xfrm rot="10800000">
              <a:off x="8650260" y="-893"/>
              <a:ext cx="899544" cy="6858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D525EEA-93F0-32F6-A93C-EDCD320CD634}"/>
                </a:ext>
              </a:extLst>
            </p:cNvPr>
            <p:cNvSpPr/>
            <p:nvPr/>
          </p:nvSpPr>
          <p:spPr>
            <a:xfrm>
              <a:off x="9549805" y="0"/>
              <a:ext cx="290639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2" name="Presentation Title"/>
          <p:cNvSpPr txBox="1">
            <a:spLocks noGrp="1"/>
          </p:cNvSpPr>
          <p:nvPr>
            <p:ph type="ctrTitle"/>
          </p:nvPr>
        </p:nvSpPr>
        <p:spPr>
          <a:xfrm>
            <a:off x="637879" y="11109357"/>
            <a:ext cx="21971004" cy="2286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EAEAEA"/>
                </a:solidFill>
              </a:rPr>
              <a:t>AFFLUENCE PREDICTION</a:t>
            </a:r>
            <a:br>
              <a:rPr lang="en-US" sz="8800" dirty="0">
                <a:solidFill>
                  <a:srgbClr val="EAEAEA"/>
                </a:solidFill>
              </a:rPr>
            </a:br>
            <a:r>
              <a:rPr lang="en-US" sz="4000" dirty="0">
                <a:solidFill>
                  <a:srgbClr val="EAEAEA"/>
                </a:solidFill>
              </a:rPr>
              <a:t>by Yang Kewen</a:t>
            </a:r>
            <a:endParaRPr sz="4000" dirty="0">
              <a:solidFill>
                <a:srgbClr val="EAEAEA"/>
              </a:solidFill>
            </a:endParaRPr>
          </a:p>
        </p:txBody>
      </p:sp>
      <p:sp>
        <p:nvSpPr>
          <p:cNvPr id="151" name="Author and Date"/>
          <p:cNvSpPr txBox="1">
            <a:spLocks noGrp="1"/>
          </p:cNvSpPr>
          <p:nvPr>
            <p:ph type="body" idx="21"/>
          </p:nvPr>
        </p:nvSpPr>
        <p:spPr>
          <a:xfrm>
            <a:off x="648197" y="11107572"/>
            <a:ext cx="21971003" cy="63697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AEAEA"/>
                </a:solidFill>
              </a:rPr>
              <a:t>29</a:t>
            </a:r>
            <a:r>
              <a:rPr lang="en-US" baseline="30000" dirty="0">
                <a:solidFill>
                  <a:srgbClr val="EAEAEA"/>
                </a:solidFill>
              </a:rPr>
              <a:t>th</a:t>
            </a:r>
            <a:r>
              <a:rPr lang="en-US" dirty="0">
                <a:solidFill>
                  <a:srgbClr val="EAEAEA"/>
                </a:solidFill>
              </a:rPr>
              <a:t> March 2024</a:t>
            </a:r>
            <a:endParaRPr dirty="0">
              <a:solidFill>
                <a:srgbClr val="EAEAEA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tratified train test split by 9:1…"/>
          <p:cNvSpPr txBox="1">
            <a:spLocks noGrp="1"/>
          </p:cNvSpPr>
          <p:nvPr>
            <p:ph type="body" idx="1"/>
          </p:nvPr>
        </p:nvSpPr>
        <p:spPr>
          <a:xfrm>
            <a:off x="1069812" y="2653169"/>
            <a:ext cx="11122188" cy="7152313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buSzTx/>
              <a:defRPr sz="1200">
                <a:solidFill>
                  <a:srgbClr val="BBBBB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Stratified train test split by 9:1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1200">
                <a:solidFill>
                  <a:srgbClr val="BBBBB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SG" sz="2800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buSzTx/>
              <a:defRPr sz="1200">
                <a:solidFill>
                  <a:srgbClr val="BBBBB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Choose </a:t>
            </a:r>
            <a:r>
              <a:rPr lang="en-SG" sz="2800" dirty="0" err="1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XGBoost</a:t>
            </a: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model because</a:t>
            </a:r>
          </a:p>
          <a:p>
            <a:pPr lvl="1" defTabSz="457200">
              <a:lnSpc>
                <a:spcPct val="100000"/>
              </a:lnSpc>
              <a:spcBef>
                <a:spcPts val="0"/>
              </a:spcBef>
              <a:buSzTx/>
              <a:buFont typeface="Wingdings" panose="05000000000000000000" pitchFamily="2" charset="2"/>
              <a:buChar char="ü"/>
              <a:defRPr sz="1200">
                <a:solidFill>
                  <a:srgbClr val="BBBBB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SOTA for tabular dataset prediction</a:t>
            </a:r>
          </a:p>
          <a:p>
            <a:pPr lvl="1" defTabSz="457200">
              <a:lnSpc>
                <a:spcPct val="100000"/>
              </a:lnSpc>
              <a:spcBef>
                <a:spcPts val="0"/>
              </a:spcBef>
              <a:buSzTx/>
              <a:buFont typeface="Wingdings" panose="05000000000000000000" pitchFamily="2" charset="2"/>
              <a:buChar char="ü"/>
              <a:defRPr sz="1200">
                <a:solidFill>
                  <a:srgbClr val="BBBBB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Can handle missing value better</a:t>
            </a:r>
          </a:p>
          <a:p>
            <a:pPr lvl="1" defTabSz="457200">
              <a:lnSpc>
                <a:spcPct val="100000"/>
              </a:lnSpc>
              <a:spcBef>
                <a:spcPts val="0"/>
              </a:spcBef>
              <a:buSzTx/>
              <a:buFont typeface="Wingdings" panose="05000000000000000000" pitchFamily="2" charset="2"/>
              <a:buChar char="ü"/>
              <a:defRPr sz="1200">
                <a:solidFill>
                  <a:srgbClr val="BBBBB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Support GPU training and inference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1200">
                <a:solidFill>
                  <a:srgbClr val="BBBBB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SG" sz="2800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buSzTx/>
              <a:defRPr sz="1300">
                <a:solidFill>
                  <a:srgbClr val="BBBBB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SG" sz="2800" dirty="0" err="1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RandomizedSearch</a:t>
            </a: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for best set of hyperparameters</a:t>
            </a:r>
          </a:p>
          <a:p>
            <a:pPr marL="609600" lvl="1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1200">
                <a:solidFill>
                  <a:srgbClr val="7F848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params = {</a:t>
            </a:r>
          </a:p>
          <a:p>
            <a:pPr marL="609600" lvl="1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1200">
                <a:solidFill>
                  <a:srgbClr val="7F848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    "</a:t>
            </a:r>
            <a:r>
              <a:rPr lang="en-SG" sz="2800" dirty="0" err="1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colsample_bytree</a:t>
            </a: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": [0.5, 0.6, 0.7, 0.8, 0.9],</a:t>
            </a:r>
          </a:p>
          <a:p>
            <a:pPr marL="609600" lvl="1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1200">
                <a:solidFill>
                  <a:srgbClr val="7F848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    "gamma": uniform(0.3, 0.7),</a:t>
            </a:r>
          </a:p>
          <a:p>
            <a:pPr marL="609600" lvl="1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1200">
                <a:solidFill>
                  <a:srgbClr val="7F848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    "</a:t>
            </a:r>
            <a:r>
              <a:rPr lang="en-SG" sz="2800" dirty="0" err="1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max_depth</a:t>
            </a: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": [8, 9, 10, 11, 12],</a:t>
            </a:r>
          </a:p>
          <a:p>
            <a:pPr marL="609600" lvl="1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1200">
                <a:solidFill>
                  <a:srgbClr val="7F848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    "</a:t>
            </a:r>
            <a:r>
              <a:rPr lang="en-SG" sz="2800" dirty="0" err="1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n_estimators</a:t>
            </a: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": </a:t>
            </a:r>
            <a:r>
              <a:rPr lang="en-SG" sz="2800" dirty="0" err="1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randint</a:t>
            </a: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(30, 80),</a:t>
            </a:r>
          </a:p>
          <a:p>
            <a:pPr marL="609600" lvl="1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1200">
                <a:solidFill>
                  <a:srgbClr val="7F848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    "subsample": [0.6, 0.7, 0.8, 0.9],</a:t>
            </a:r>
          </a:p>
          <a:p>
            <a:pPr marL="609600" lvl="1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1200">
                <a:solidFill>
                  <a:srgbClr val="7F848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    "</a:t>
            </a:r>
            <a:r>
              <a:rPr lang="en-SG" sz="2800" dirty="0" err="1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min_child_weight</a:t>
            </a: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": [1, 1.5, 2, 2.5],</a:t>
            </a:r>
          </a:p>
          <a:p>
            <a:pPr marL="609600" lvl="1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1200">
                <a:solidFill>
                  <a:srgbClr val="7F848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    "eta": [0.3, 0.1, 0.05]}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1200">
                <a:solidFill>
                  <a:srgbClr val="7F848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sz="2800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1251" y="1726000"/>
            <a:ext cx="9417617" cy="722515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tratified train test split by 9:1…"/>
          <p:cNvSpPr txBox="1">
            <a:spLocks/>
          </p:cNvSpPr>
          <p:nvPr/>
        </p:nvSpPr>
        <p:spPr>
          <a:xfrm>
            <a:off x="12625259" y="9281274"/>
            <a:ext cx="9417617" cy="1048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defTabSz="457200" hangingPunct="1">
              <a:lnSpc>
                <a:spcPct val="100000"/>
              </a:lnSpc>
              <a:spcBef>
                <a:spcPts val="0"/>
              </a:spcBef>
              <a:buSzTx/>
              <a:defRPr sz="1200">
                <a:solidFill>
                  <a:srgbClr val="7F848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ea typeface="Menlo Regular"/>
                <a:cs typeface="Menlo Regular"/>
                <a:sym typeface="Menlo Regular"/>
              </a:rPr>
              <a:t>Based on train-validation curve, the model can be trained on around 34 epochs.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88DC0-F21B-606E-2585-B00735A74614}"/>
              </a:ext>
            </a:extLst>
          </p:cNvPr>
          <p:cNvSpPr txBox="1"/>
          <p:nvPr/>
        </p:nvSpPr>
        <p:spPr>
          <a:xfrm>
            <a:off x="2111212" y="11728391"/>
            <a:ext cx="20443988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 algn="l" defTabSz="457200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 sz="1200">
                <a:solidFill>
                  <a:srgbClr val="7F848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3600" dirty="0">
                <a:solidFill>
                  <a:srgbClr val="FF0000"/>
                </a:solidFill>
                <a:latin typeface="Franklin Gothic Demi" panose="020B0703020102020204" pitchFamily="34" charset="0"/>
              </a:rPr>
              <a:t>After fitting all parameters to </a:t>
            </a:r>
            <a:r>
              <a:rPr lang="en-US" sz="3600" dirty="0" err="1">
                <a:solidFill>
                  <a:srgbClr val="FF0000"/>
                </a:solidFill>
                <a:latin typeface="Franklin Gothic Demi" panose="020B0703020102020204" pitchFamily="34" charset="0"/>
              </a:rPr>
              <a:t>XGBoost</a:t>
            </a:r>
            <a:r>
              <a:rPr lang="en-US" sz="3600" dirty="0">
                <a:solidFill>
                  <a:srgbClr val="FF0000"/>
                </a:solidFill>
                <a:latin typeface="Franklin Gothic Demi" panose="020B0703020102020204" pitchFamily="34" charset="0"/>
              </a:rPr>
              <a:t> model, we performed Threshold Moving and the final f1 = 0.924 on test dataset</a:t>
            </a:r>
          </a:p>
        </p:txBody>
      </p:sp>
      <p:sp>
        <p:nvSpPr>
          <p:cNvPr id="10" name="Slide Subtitle">
            <a:extLst>
              <a:ext uri="{FF2B5EF4-FFF2-40B4-BE49-F238E27FC236}">
                <a16:creationId xmlns:a16="http://schemas.microsoft.com/office/drawing/2014/main" id="{CCAE8651-189C-00D1-489C-CE1F116EBC43}"/>
              </a:ext>
            </a:extLst>
          </p:cNvPr>
          <p:cNvSpPr txBox="1">
            <a:spLocks/>
          </p:cNvSpPr>
          <p:nvPr/>
        </p:nvSpPr>
        <p:spPr>
          <a:xfrm>
            <a:off x="1206500" y="30342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/>
              <a:t>Model Training – </a:t>
            </a:r>
            <a:r>
              <a:rPr lang="en-US" dirty="0" err="1"/>
              <a:t>XGBoost</a:t>
            </a:r>
            <a:r>
              <a:rPr lang="en-US" dirty="0"/>
              <a:t> 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C88DC0-F21B-606E-2585-B00735A74614}"/>
              </a:ext>
            </a:extLst>
          </p:cNvPr>
          <p:cNvSpPr txBox="1"/>
          <p:nvPr/>
        </p:nvSpPr>
        <p:spPr>
          <a:xfrm>
            <a:off x="1970006" y="9797491"/>
            <a:ext cx="20443988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 algn="l" defTabSz="457200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 sz="1200">
                <a:solidFill>
                  <a:srgbClr val="7F848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3600" dirty="0">
                <a:solidFill>
                  <a:srgbClr val="FF0000"/>
                </a:solidFill>
                <a:latin typeface="Franklin Gothic Demi" panose="020B0703020102020204" pitchFamily="34" charset="0"/>
              </a:rPr>
              <a:t>After fitting all parameters to </a:t>
            </a:r>
            <a:r>
              <a:rPr lang="en-US" sz="3600" dirty="0" err="1">
                <a:solidFill>
                  <a:srgbClr val="FF0000"/>
                </a:solidFill>
                <a:latin typeface="Franklin Gothic Demi" panose="020B0703020102020204" pitchFamily="34" charset="0"/>
              </a:rPr>
              <a:t>XGBoost</a:t>
            </a:r>
            <a:r>
              <a:rPr lang="en-US" sz="3600" dirty="0">
                <a:solidFill>
                  <a:srgbClr val="FF0000"/>
                </a:solidFill>
                <a:latin typeface="Franklin Gothic Demi" panose="020B0703020102020204" pitchFamily="34" charset="0"/>
              </a:rPr>
              <a:t> model, we performed Threshold Moving and the final f1 = 0.924 on test dataset</a:t>
            </a:r>
          </a:p>
        </p:txBody>
      </p:sp>
      <p:sp>
        <p:nvSpPr>
          <p:cNvPr id="10" name="Slide Subtitle">
            <a:extLst>
              <a:ext uri="{FF2B5EF4-FFF2-40B4-BE49-F238E27FC236}">
                <a16:creationId xmlns:a16="http://schemas.microsoft.com/office/drawing/2014/main" id="{CCAE8651-189C-00D1-489C-CE1F116EBC43}"/>
              </a:ext>
            </a:extLst>
          </p:cNvPr>
          <p:cNvSpPr txBox="1">
            <a:spLocks/>
          </p:cNvSpPr>
          <p:nvPr/>
        </p:nvSpPr>
        <p:spPr>
          <a:xfrm>
            <a:off x="1206500" y="30342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/>
              <a:t>Model Training – MLP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569D73-A41A-4090-65B3-F8C7F464C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10229"/>
              </p:ext>
            </p:extLst>
          </p:nvPr>
        </p:nvGraphicFramePr>
        <p:xfrm>
          <a:off x="2441412" y="1947332"/>
          <a:ext cx="17805399" cy="69460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35133">
                  <a:extLst>
                    <a:ext uri="{9D8B030D-6E8A-4147-A177-3AD203B41FA5}">
                      <a16:colId xmlns:a16="http://schemas.microsoft.com/office/drawing/2014/main" val="2752600967"/>
                    </a:ext>
                  </a:extLst>
                </a:gridCol>
                <a:gridCol w="5935133">
                  <a:extLst>
                    <a:ext uri="{9D8B030D-6E8A-4147-A177-3AD203B41FA5}">
                      <a16:colId xmlns:a16="http://schemas.microsoft.com/office/drawing/2014/main" val="1117465520"/>
                    </a:ext>
                  </a:extLst>
                </a:gridCol>
                <a:gridCol w="5935133">
                  <a:extLst>
                    <a:ext uri="{9D8B030D-6E8A-4147-A177-3AD203B41FA5}">
                      <a16:colId xmlns:a16="http://schemas.microsoft.com/office/drawing/2014/main" val="451220352"/>
                    </a:ext>
                  </a:extLst>
                </a:gridCol>
              </a:tblGrid>
              <a:tr h="992293">
                <a:tc>
                  <a:txBody>
                    <a:bodyPr/>
                    <a:lstStyle/>
                    <a:p>
                      <a:endParaRPr lang="en-SG" sz="2800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Bahnschrift" panose="020B0502040204020203" pitchFamily="34" charset="0"/>
                        </a:rPr>
                        <a:t>XGBoost</a:t>
                      </a:r>
                      <a:endParaRPr lang="en-SG" sz="2800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ahnschrift" panose="020B0502040204020203" pitchFamily="34" charset="0"/>
                        </a:rPr>
                        <a:t>MLP</a:t>
                      </a:r>
                      <a:endParaRPr lang="en-SG" sz="2800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621313"/>
                  </a:ext>
                </a:extLst>
              </a:tr>
              <a:tr h="992293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ahnschrift" panose="020B0502040204020203" pitchFamily="34" charset="0"/>
                        </a:rPr>
                        <a:t>Missing Value</a:t>
                      </a:r>
                      <a:endParaRPr lang="en-SG" sz="2800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800" b="1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Bahnschrift" panose="020B0502040204020203" pitchFamily="34" charset="0"/>
                          <a:ea typeface="+mn-ea"/>
                          <a:cs typeface="+mn-cs"/>
                          <a:sym typeface="Helvetica Neue"/>
                        </a:rPr>
                        <a:t>sparsity</a:t>
                      </a:r>
                      <a:r>
                        <a:rPr lang="en-SG" sz="28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Bahnschrift" panose="020B0502040204020203" pitchFamily="34" charset="0"/>
                          <a:ea typeface="+mn-ea"/>
                          <a:cs typeface="+mn-cs"/>
                          <a:sym typeface="Helvetica Neue"/>
                        </a:rPr>
                        <a:t>-</a:t>
                      </a:r>
                      <a:r>
                        <a:rPr lang="en-SG" sz="2800" b="1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Bahnschrift" panose="020B0502040204020203" pitchFamily="34" charset="0"/>
                          <a:ea typeface="+mn-ea"/>
                          <a:cs typeface="+mn-cs"/>
                          <a:sym typeface="Helvetica Neue"/>
                        </a:rPr>
                        <a:t>aware</a:t>
                      </a:r>
                      <a:r>
                        <a:rPr lang="en-SG" sz="28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Bahnschrift" panose="020B0502040204020203" pitchFamily="34" charset="0"/>
                          <a:ea typeface="+mn-ea"/>
                          <a:cs typeface="+mn-cs"/>
                          <a:sym typeface="Helvetica Neue"/>
                        </a:rPr>
                        <a:t> algorithm</a:t>
                      </a:r>
                      <a:endParaRPr lang="en-SG" sz="2800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ahnschrift" panose="020B0502040204020203" pitchFamily="34" charset="0"/>
                        </a:rPr>
                        <a:t>KNN impute</a:t>
                      </a:r>
                      <a:endParaRPr lang="en-SG" sz="2800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070617"/>
                  </a:ext>
                </a:extLst>
              </a:tr>
              <a:tr h="992293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ahnschrift" panose="020B0502040204020203" pitchFamily="34" charset="0"/>
                        </a:rPr>
                        <a:t>Imbalance Target Variable</a:t>
                      </a:r>
                      <a:endParaRPr lang="en-SG" sz="2800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ahnschrift" panose="020B0502040204020203" pitchFamily="34" charset="0"/>
                        </a:rPr>
                        <a:t>Sample Weighted training</a:t>
                      </a:r>
                      <a:endParaRPr lang="en-SG" sz="2800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ahnschrift" panose="020B0502040204020203" pitchFamily="34" charset="0"/>
                        </a:rPr>
                        <a:t>Smote Up-Sampling</a:t>
                      </a:r>
                      <a:endParaRPr lang="en-SG" sz="2800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673612"/>
                  </a:ext>
                </a:extLst>
              </a:tr>
              <a:tr h="992293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ahnschrift" panose="020B0502040204020203" pitchFamily="34" charset="0"/>
                        </a:rPr>
                        <a:t>Architecture</a:t>
                      </a:r>
                      <a:endParaRPr lang="en-SG" sz="2800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ahnschrift" panose="020B0502040204020203" pitchFamily="34" charset="0"/>
                        </a:rPr>
                        <a:t>Tree-based ensemble </a:t>
                      </a:r>
                      <a:endParaRPr lang="en-SG" sz="2800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ahnschrift" panose="020B0502040204020203" pitchFamily="34" charset="0"/>
                        </a:rPr>
                        <a:t>Neural Network</a:t>
                      </a:r>
                      <a:endParaRPr lang="en-SG" sz="2800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8625439"/>
                  </a:ext>
                </a:extLst>
              </a:tr>
              <a:tr h="992293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ahnschrift" panose="020B0502040204020203" pitchFamily="34" charset="0"/>
                        </a:rPr>
                        <a:t>Training Time (CPU)</a:t>
                      </a:r>
                      <a:endParaRPr lang="en-SG" sz="2800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ahnschrift" panose="020B0502040204020203" pitchFamily="34" charset="0"/>
                        </a:rPr>
                        <a:t>7.72s</a:t>
                      </a:r>
                      <a:endParaRPr lang="en-SG" sz="2800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ahnschrift" panose="020B0502040204020203" pitchFamily="34" charset="0"/>
                        </a:rPr>
                        <a:t>58s</a:t>
                      </a:r>
                      <a:endParaRPr lang="en-SG" sz="2800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9530663"/>
                  </a:ext>
                </a:extLst>
              </a:tr>
              <a:tr h="992293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ahnschrift" panose="020B0502040204020203" pitchFamily="34" charset="0"/>
                        </a:rPr>
                        <a:t>Inference Time (CPU)</a:t>
                      </a:r>
                      <a:endParaRPr lang="en-SG" sz="2800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ahnschrift" panose="020B0502040204020203" pitchFamily="34" charset="0"/>
                        </a:rPr>
                        <a:t>29ms</a:t>
                      </a:r>
                      <a:endParaRPr lang="en-SG" sz="2800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ahnschrift" panose="020B0502040204020203" pitchFamily="34" charset="0"/>
                        </a:rPr>
                        <a:t>26ms</a:t>
                      </a:r>
                      <a:endParaRPr lang="en-SG" sz="2800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084402"/>
                  </a:ext>
                </a:extLst>
              </a:tr>
              <a:tr h="992293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ahnschrift" panose="020B0502040204020203" pitchFamily="34" charset="0"/>
                        </a:rPr>
                        <a:t>F1 score on test</a:t>
                      </a:r>
                      <a:endParaRPr lang="en-SG" sz="2800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ahnschrift" panose="020B0502040204020203" pitchFamily="34" charset="0"/>
                        </a:rPr>
                        <a:t>0.924</a:t>
                      </a:r>
                      <a:endParaRPr lang="en-SG" sz="2800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ahnschrift" panose="020B0502040204020203" pitchFamily="34" charset="0"/>
                        </a:rPr>
                        <a:t>0.885</a:t>
                      </a:r>
                      <a:endParaRPr lang="en-SG" sz="2800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365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66348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0" y="1517390"/>
            <a:ext cx="21793200" cy="113538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ABA5-28F2-5285-E62E-1C247465BFFA}"/>
              </a:ext>
            </a:extLst>
          </p:cNvPr>
          <p:cNvSpPr txBox="1"/>
          <p:nvPr/>
        </p:nvSpPr>
        <p:spPr>
          <a:xfrm>
            <a:off x="6050810" y="6655681"/>
            <a:ext cx="15341296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algn="l" defTabSz="457200">
              <a:buFont typeface="Arial" panose="020B0604020202020204" pitchFamily="34" charset="0"/>
              <a:buChar char="•"/>
              <a:defRPr sz="1200">
                <a:solidFill>
                  <a:srgbClr val="BBBBB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Based on feature importance graph, we can perform feature selection to reduce model size and inference speed. </a:t>
            </a:r>
          </a:p>
        </p:txBody>
      </p:sp>
      <p:sp>
        <p:nvSpPr>
          <p:cNvPr id="6" name="Slide Subtitle">
            <a:extLst>
              <a:ext uri="{FF2B5EF4-FFF2-40B4-BE49-F238E27FC236}">
                <a16:creationId xmlns:a16="http://schemas.microsoft.com/office/drawing/2014/main" id="{CD6CA686-69B7-405D-3BEC-6E9880361DA3}"/>
              </a:ext>
            </a:extLst>
          </p:cNvPr>
          <p:cNvSpPr txBox="1">
            <a:spLocks/>
          </p:cNvSpPr>
          <p:nvPr/>
        </p:nvSpPr>
        <p:spPr>
          <a:xfrm>
            <a:off x="1206500" y="30342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/>
              <a:t>Model Interpretation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FAABA5-28F2-5285-E62E-1C247465BFFA}"/>
              </a:ext>
            </a:extLst>
          </p:cNvPr>
          <p:cNvSpPr txBox="1"/>
          <p:nvPr/>
        </p:nvSpPr>
        <p:spPr>
          <a:xfrm>
            <a:off x="12652445" y="5337132"/>
            <a:ext cx="10258355" cy="2062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algn="l" defTabSz="457200">
              <a:buFont typeface="Arial" panose="020B0604020202020204" pitchFamily="34" charset="0"/>
              <a:buChar char="•"/>
              <a:defRPr sz="1200">
                <a:solidFill>
                  <a:srgbClr val="BBBBB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Based on SHAP plot, we can examine the impact of each important feature to the target variable.</a:t>
            </a:r>
          </a:p>
          <a:p>
            <a:pPr lvl="4" indent="0" algn="l" defTabSz="457200">
              <a:defRPr sz="1200">
                <a:solidFill>
                  <a:srgbClr val="BBBBB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	 - e.g., Larger Asset value implies more potential to be Affluent.</a:t>
            </a:r>
          </a:p>
        </p:txBody>
      </p:sp>
      <p:pic>
        <p:nvPicPr>
          <p:cNvPr id="5" name="Picture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B1BF199-CFD1-F8C6-15D0-9BEAE9FF2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89" y="1672734"/>
            <a:ext cx="11312511" cy="11739844"/>
          </a:xfrm>
          <a:prstGeom prst="rect">
            <a:avLst/>
          </a:prstGeom>
        </p:spPr>
      </p:pic>
      <p:sp>
        <p:nvSpPr>
          <p:cNvPr id="4" name="Slide Subtitle">
            <a:extLst>
              <a:ext uri="{FF2B5EF4-FFF2-40B4-BE49-F238E27FC236}">
                <a16:creationId xmlns:a16="http://schemas.microsoft.com/office/drawing/2014/main" id="{D620D92D-9BC8-CA9F-8E2D-E1582D05D55D}"/>
              </a:ext>
            </a:extLst>
          </p:cNvPr>
          <p:cNvSpPr txBox="1">
            <a:spLocks/>
          </p:cNvSpPr>
          <p:nvPr/>
        </p:nvSpPr>
        <p:spPr>
          <a:xfrm>
            <a:off x="1206500" y="30342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/>
              <a:t>Model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28570408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453" y="5199068"/>
            <a:ext cx="12353047" cy="7105257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📦Maybank_Classification…"/>
          <p:cNvSpPr txBox="1"/>
          <p:nvPr/>
        </p:nvSpPr>
        <p:spPr>
          <a:xfrm>
            <a:off x="1705753" y="3173381"/>
            <a:ext cx="8102970" cy="9951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1300">
                <a:solidFill>
                  <a:srgbClr val="BBBBB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📦</a:t>
            </a:r>
            <a:r>
              <a:rPr sz="3200" dirty="0" err="1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Maybank_Classification</a:t>
            </a:r>
            <a:endParaRPr sz="3200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algn="l" defTabSz="457200">
              <a:defRPr sz="1300">
                <a:solidFill>
                  <a:srgbClr val="BBBBB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┣ 📂analysis</a:t>
            </a:r>
          </a:p>
          <a:p>
            <a:pPr algn="l" defTabSz="457200">
              <a:defRPr sz="1300">
                <a:solidFill>
                  <a:srgbClr val="BBBBB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┃ ┣ 📜</a:t>
            </a:r>
            <a:r>
              <a:rPr sz="3200" dirty="0" err="1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experiment_nn.ipynb</a:t>
            </a:r>
            <a:endParaRPr sz="3200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algn="l" defTabSz="457200">
              <a:defRPr sz="1300">
                <a:solidFill>
                  <a:srgbClr val="BBBBB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┃ ┗ 📜</a:t>
            </a:r>
            <a:r>
              <a:rPr sz="3200" dirty="0" err="1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experiment_xgboost.ipynb</a:t>
            </a:r>
            <a:endParaRPr sz="3200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algn="l" defTabSz="457200">
              <a:defRPr sz="1300">
                <a:solidFill>
                  <a:srgbClr val="BBBBB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┣ 📂data</a:t>
            </a:r>
          </a:p>
          <a:p>
            <a:pPr algn="l" defTabSz="457200">
              <a:defRPr sz="1300">
                <a:solidFill>
                  <a:srgbClr val="BBBBB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┃ ┗ 📜Assessment.xlsx</a:t>
            </a:r>
          </a:p>
          <a:p>
            <a:pPr algn="l" defTabSz="457200">
              <a:defRPr sz="1300">
                <a:solidFill>
                  <a:srgbClr val="BBBBB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┣ 📂model</a:t>
            </a:r>
          </a:p>
          <a:p>
            <a:pPr algn="l" defTabSz="457200">
              <a:defRPr sz="1300">
                <a:solidFill>
                  <a:srgbClr val="BBBBB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┃ ┣ 📜encoder</a:t>
            </a:r>
          </a:p>
          <a:p>
            <a:pPr algn="l" defTabSz="457200">
              <a:defRPr sz="1300">
                <a:solidFill>
                  <a:srgbClr val="BBBBB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┃ ┗ 📜</a:t>
            </a:r>
            <a:r>
              <a:rPr sz="3200" dirty="0" err="1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xgboost.json</a:t>
            </a:r>
            <a:endParaRPr sz="3200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algn="l" defTabSz="457200">
              <a:defRPr sz="1300">
                <a:solidFill>
                  <a:srgbClr val="BBBBB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┣ 📂</a:t>
            </a:r>
            <a:r>
              <a:rPr sz="3200" dirty="0" err="1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src</a:t>
            </a:r>
            <a:endParaRPr sz="3200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algn="l" defTabSz="457200">
              <a:defRPr sz="1300">
                <a:solidFill>
                  <a:srgbClr val="BBBBB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┃ ┣ 📂config</a:t>
            </a:r>
          </a:p>
          <a:p>
            <a:pPr algn="l" defTabSz="457200">
              <a:defRPr sz="1300">
                <a:solidFill>
                  <a:srgbClr val="BBBBB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┃ ┃ ┗ 📜config.py</a:t>
            </a:r>
          </a:p>
          <a:p>
            <a:pPr algn="l" defTabSz="457200">
              <a:defRPr sz="1300">
                <a:solidFill>
                  <a:srgbClr val="BBBBB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┃ ┣ 📂util</a:t>
            </a:r>
          </a:p>
          <a:p>
            <a:pPr algn="l" defTabSz="457200">
              <a:defRPr sz="1300">
                <a:solidFill>
                  <a:srgbClr val="BBBBB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┃ ┃ ┗ 📜logger.py</a:t>
            </a:r>
          </a:p>
          <a:p>
            <a:pPr algn="l" defTabSz="457200">
              <a:defRPr sz="1300">
                <a:solidFill>
                  <a:srgbClr val="BBBBB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┃ ┣ 📜E2EPipeline.py</a:t>
            </a:r>
          </a:p>
          <a:p>
            <a:pPr algn="l" defTabSz="457200">
              <a:defRPr sz="1300">
                <a:solidFill>
                  <a:srgbClr val="BBBBB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┃ ┗ 📜test.py</a:t>
            </a:r>
          </a:p>
          <a:p>
            <a:pPr algn="l" defTabSz="457200">
              <a:defRPr sz="1300">
                <a:solidFill>
                  <a:srgbClr val="BBBBB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┣ 📂tests</a:t>
            </a:r>
          </a:p>
          <a:p>
            <a:pPr algn="l" defTabSz="457200">
              <a:defRPr sz="1300">
                <a:solidFill>
                  <a:srgbClr val="BBBBB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┃ ┗ 📜test_performance.py</a:t>
            </a:r>
          </a:p>
          <a:p>
            <a:pPr algn="l" defTabSz="457200">
              <a:defRPr sz="1300">
                <a:solidFill>
                  <a:srgbClr val="BBBBB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┣ 📜README.md</a:t>
            </a:r>
          </a:p>
          <a:p>
            <a:pPr algn="l" defTabSz="457200">
              <a:defRPr sz="1300">
                <a:solidFill>
                  <a:srgbClr val="BBBBB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┗ 📜requirements.txt</a:t>
            </a:r>
          </a:p>
        </p:txBody>
      </p:sp>
      <p:sp>
        <p:nvSpPr>
          <p:cNvPr id="3" name="Slide Subtitle">
            <a:extLst>
              <a:ext uri="{FF2B5EF4-FFF2-40B4-BE49-F238E27FC236}">
                <a16:creationId xmlns:a16="http://schemas.microsoft.com/office/drawing/2014/main" id="{CC98CA5A-1E3E-7175-7D84-F59DC712A8C5}"/>
              </a:ext>
            </a:extLst>
          </p:cNvPr>
          <p:cNvSpPr txBox="1">
            <a:spLocks/>
          </p:cNvSpPr>
          <p:nvPr/>
        </p:nvSpPr>
        <p:spPr>
          <a:xfrm>
            <a:off x="1206500" y="30342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/>
              <a:t>Package For Deployment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DC010-AFFD-45A4-27C2-8419C8984B17}"/>
              </a:ext>
            </a:extLst>
          </p:cNvPr>
          <p:cNvSpPr txBox="1"/>
          <p:nvPr/>
        </p:nvSpPr>
        <p:spPr>
          <a:xfrm>
            <a:off x="-558800" y="1974959"/>
            <a:ext cx="1219200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GitHub Repo: </a:t>
            </a:r>
            <a:r>
              <a:rPr lang="en-SG" dirty="0">
                <a:hlinkClick r:id="rId3"/>
              </a:rPr>
              <a:t>https://github.com/yang0369/Maybank_Classification/</a:t>
            </a:r>
            <a:r>
              <a:rPr lang="en-SG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4B0764-EC5F-E3F4-B214-00F921976437}"/>
              </a:ext>
            </a:extLst>
          </p:cNvPr>
          <p:cNvSpPr txBox="1"/>
          <p:nvPr/>
        </p:nvSpPr>
        <p:spPr>
          <a:xfrm>
            <a:off x="10824453" y="4473760"/>
            <a:ext cx="842010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Run Training Pipeline with E2EPipeline:</a:t>
            </a:r>
            <a:endParaRPr lang="en-SG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4FC2B94-7E4F-25E4-DAE6-3F332BBC1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64" y="2190271"/>
            <a:ext cx="22526672" cy="8797769"/>
          </a:xfrm>
          <a:prstGeom prst="rect">
            <a:avLst/>
          </a:prstGeom>
        </p:spPr>
      </p:pic>
      <p:sp>
        <p:nvSpPr>
          <p:cNvPr id="4" name="Slide Subtitle">
            <a:extLst>
              <a:ext uri="{FF2B5EF4-FFF2-40B4-BE49-F238E27FC236}">
                <a16:creationId xmlns:a16="http://schemas.microsoft.com/office/drawing/2014/main" id="{E6BEF916-D65D-4A08-32D5-8963BEB25426}"/>
              </a:ext>
            </a:extLst>
          </p:cNvPr>
          <p:cNvSpPr txBox="1">
            <a:spLocks/>
          </p:cNvSpPr>
          <p:nvPr/>
        </p:nvSpPr>
        <p:spPr>
          <a:xfrm>
            <a:off x="1206500" y="30342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/>
              <a:t>CICD Pipeline</a:t>
            </a:r>
          </a:p>
        </p:txBody>
      </p:sp>
    </p:spTree>
    <p:extLst>
      <p:ext uri="{BB962C8B-B14F-4D97-AF65-F5344CB8AC3E}">
        <p14:creationId xmlns:p14="http://schemas.microsoft.com/office/powerpoint/2010/main" val="139450988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6B4D2B3-213E-746B-3746-16307F32826A}"/>
              </a:ext>
            </a:extLst>
          </p:cNvPr>
          <p:cNvCxnSpPr>
            <a:cxnSpLocks/>
            <a:stCxn id="87" idx="0"/>
          </p:cNvCxnSpPr>
          <p:nvPr/>
        </p:nvCxnSpPr>
        <p:spPr>
          <a:xfrm flipH="1" flipV="1">
            <a:off x="3107075" y="9450169"/>
            <a:ext cx="2" cy="961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E677542-4D37-A1B9-89C5-2BFCE47CA90B}"/>
              </a:ext>
            </a:extLst>
          </p:cNvPr>
          <p:cNvGrpSpPr/>
          <p:nvPr/>
        </p:nvGrpSpPr>
        <p:grpSpPr>
          <a:xfrm>
            <a:off x="1496797" y="10411699"/>
            <a:ext cx="3220558" cy="2150776"/>
            <a:chOff x="748398" y="5116949"/>
            <a:chExt cx="1610279" cy="1075388"/>
          </a:xfrm>
        </p:grpSpPr>
        <p:pic>
          <p:nvPicPr>
            <p:cNvPr id="87" name="Graphic 86" descr="Database outline">
              <a:extLst>
                <a:ext uri="{FF2B5EF4-FFF2-40B4-BE49-F238E27FC236}">
                  <a16:creationId xmlns:a16="http://schemas.microsoft.com/office/drawing/2014/main" id="{2474E765-D054-649D-B27D-079E172B5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338" y="5116949"/>
              <a:ext cx="914400" cy="914400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BE563D0-EEA2-8845-C26F-BF8BF8E6F5FF}"/>
                </a:ext>
              </a:extLst>
            </p:cNvPr>
            <p:cNvSpPr txBox="1"/>
            <p:nvPr/>
          </p:nvSpPr>
          <p:spPr>
            <a:xfrm>
              <a:off x="748398" y="5961504"/>
              <a:ext cx="1610279" cy="230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Data Storage</a:t>
              </a:r>
              <a:endParaRPr lang="en-SG" dirty="0">
                <a:latin typeface="Bahnschrift" panose="020B0502040204020203" pitchFamily="34" charset="0"/>
              </a:endParaRPr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44C8BE61-C430-29A7-60D2-29E458B483BC}"/>
              </a:ext>
            </a:extLst>
          </p:cNvPr>
          <p:cNvSpPr/>
          <p:nvPr/>
        </p:nvSpPr>
        <p:spPr>
          <a:xfrm>
            <a:off x="6177568" y="10819990"/>
            <a:ext cx="2736352" cy="10941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Bahnschrift" panose="020B0502040204020203" pitchFamily="34" charset="0"/>
              </a:rPr>
              <a:t>Monitoring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Service</a:t>
            </a:r>
            <a:endParaRPr lang="en-SG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1B9881D-CFA1-8855-1391-747348C7D4C7}"/>
              </a:ext>
            </a:extLst>
          </p:cNvPr>
          <p:cNvCxnSpPr>
            <a:cxnSpLocks/>
            <a:stCxn id="97" idx="0"/>
          </p:cNvCxnSpPr>
          <p:nvPr/>
        </p:nvCxnSpPr>
        <p:spPr>
          <a:xfrm flipV="1">
            <a:off x="7545744" y="9450169"/>
            <a:ext cx="0" cy="13698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283D6F41-6A3A-7CD8-CA4C-BDF4944E0CCB}"/>
              </a:ext>
            </a:extLst>
          </p:cNvPr>
          <p:cNvSpPr txBox="1"/>
          <p:nvPr/>
        </p:nvSpPr>
        <p:spPr>
          <a:xfrm>
            <a:off x="3443063" y="9629202"/>
            <a:ext cx="4102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Bahnschrift" panose="020B0502040204020203" pitchFamily="34" charset="0"/>
              </a:rPr>
              <a:t>Trigger running CT</a:t>
            </a:r>
            <a:endParaRPr lang="en-SG" dirty="0">
              <a:latin typeface="Bahnschrift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F857B04-08F0-9168-BE58-476AE0426784}"/>
              </a:ext>
            </a:extLst>
          </p:cNvPr>
          <p:cNvSpPr/>
          <p:nvPr/>
        </p:nvSpPr>
        <p:spPr>
          <a:xfrm>
            <a:off x="2346210" y="4275766"/>
            <a:ext cx="1993188" cy="10941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Bahnschrift" panose="020B0502040204020203" pitchFamily="34" charset="0"/>
              </a:rPr>
              <a:t>EDA</a:t>
            </a:r>
            <a:endParaRPr lang="en-SG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74701ED-A717-D611-2DF4-2E1F59BDF045}"/>
              </a:ext>
            </a:extLst>
          </p:cNvPr>
          <p:cNvGrpSpPr/>
          <p:nvPr/>
        </p:nvGrpSpPr>
        <p:grpSpPr>
          <a:xfrm>
            <a:off x="17137363" y="10452689"/>
            <a:ext cx="3220558" cy="2071676"/>
            <a:chOff x="5335142" y="2839517"/>
            <a:chExt cx="1610279" cy="1035838"/>
          </a:xfrm>
        </p:grpSpPr>
        <p:pic>
          <p:nvPicPr>
            <p:cNvPr id="86" name="Graphic 85" descr="Database with solid fill">
              <a:extLst>
                <a:ext uri="{FF2B5EF4-FFF2-40B4-BE49-F238E27FC236}">
                  <a16:creationId xmlns:a16="http://schemas.microsoft.com/office/drawing/2014/main" id="{4157B428-B573-06D6-4FA8-664097E39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2839517"/>
              <a:ext cx="914400" cy="914400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94E7F0F-8C26-90C6-9E5E-02E6DA96F9EE}"/>
                </a:ext>
              </a:extLst>
            </p:cNvPr>
            <p:cNvSpPr txBox="1"/>
            <p:nvPr/>
          </p:nvSpPr>
          <p:spPr>
            <a:xfrm>
              <a:off x="5335142" y="3644522"/>
              <a:ext cx="1610279" cy="230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Model Registry</a:t>
              </a:r>
              <a:endParaRPr lang="en-SG" dirty="0">
                <a:latin typeface="Bahnschrift" panose="020B0502040204020203" pitchFamily="34" charset="0"/>
              </a:endParaRPr>
            </a:p>
          </p:txBody>
        </p: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02CD3BE-A362-8A4A-1DD2-4AAC039939E5}"/>
              </a:ext>
            </a:extLst>
          </p:cNvPr>
          <p:cNvCxnSpPr>
            <a:cxnSpLocks/>
            <a:stCxn id="84" idx="3"/>
            <a:endCxn id="90" idx="1"/>
          </p:cNvCxnSpPr>
          <p:nvPr/>
        </p:nvCxnSpPr>
        <p:spPr>
          <a:xfrm flipV="1">
            <a:off x="4339398" y="4809167"/>
            <a:ext cx="799196" cy="1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AB1D5591-94D6-9119-63C4-81CEA0FCD759}"/>
              </a:ext>
            </a:extLst>
          </p:cNvPr>
          <p:cNvSpPr/>
          <p:nvPr/>
        </p:nvSpPr>
        <p:spPr>
          <a:xfrm>
            <a:off x="5138594" y="4262068"/>
            <a:ext cx="2736352" cy="10941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Bahnschrift" panose="020B0502040204020203" pitchFamily="34" charset="0"/>
              </a:rPr>
              <a:t>Data Processing</a:t>
            </a:r>
            <a:endParaRPr lang="en-SG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EFC23AD-44CC-5713-B2B0-F143EC006310}"/>
              </a:ext>
            </a:extLst>
          </p:cNvPr>
          <p:cNvSpPr/>
          <p:nvPr/>
        </p:nvSpPr>
        <p:spPr>
          <a:xfrm>
            <a:off x="8686042" y="4277472"/>
            <a:ext cx="2736352" cy="10941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Bahnschrift" panose="020B0502040204020203" pitchFamily="34" charset="0"/>
              </a:rPr>
              <a:t>Model Training</a:t>
            </a:r>
            <a:endParaRPr lang="en-SG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57A46F8-25EA-A7A7-A4CA-8609D5F7D6A8}"/>
              </a:ext>
            </a:extLst>
          </p:cNvPr>
          <p:cNvSpPr/>
          <p:nvPr/>
        </p:nvSpPr>
        <p:spPr>
          <a:xfrm>
            <a:off x="12233490" y="4275766"/>
            <a:ext cx="3729520" cy="10941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Bahnschrift" panose="020B0502040204020203" pitchFamily="34" charset="0"/>
              </a:rPr>
              <a:t>Evaluation And Validation</a:t>
            </a:r>
            <a:endParaRPr lang="en-SG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160B467-37A0-4F93-64AB-DA36A43E02F2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>
            <a:off x="7874946" y="4809166"/>
            <a:ext cx="811096" cy="15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832C97B-3698-0AB7-E3DF-94C51562B6AE}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>
          <a:xfrm flipV="1">
            <a:off x="11422394" y="4822865"/>
            <a:ext cx="811096" cy="1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6D4CA1C-51FF-E3C1-2712-D2CAE699C0D9}"/>
              </a:ext>
            </a:extLst>
          </p:cNvPr>
          <p:cNvCxnSpPr>
            <a:cxnSpLocks/>
            <a:stCxn id="92" idx="0"/>
            <a:endCxn id="110" idx="2"/>
          </p:cNvCxnSpPr>
          <p:nvPr/>
        </p:nvCxnSpPr>
        <p:spPr>
          <a:xfrm flipH="1" flipV="1">
            <a:off x="14097861" y="2919426"/>
            <a:ext cx="390" cy="13563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5D7F7440-2E50-2B98-D87D-EE8F5D4232E7}"/>
              </a:ext>
            </a:extLst>
          </p:cNvPr>
          <p:cNvSpPr/>
          <p:nvPr/>
        </p:nvSpPr>
        <p:spPr>
          <a:xfrm>
            <a:off x="14169846" y="10819990"/>
            <a:ext cx="1993188" cy="10941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Bahnschrift" panose="020B0502040204020203" pitchFamily="34" charset="0"/>
              </a:rPr>
              <a:t>Model Serving</a:t>
            </a:r>
            <a:endParaRPr lang="en-SG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245B03E-B9DD-35AA-E08E-1F7684D9D535}"/>
              </a:ext>
            </a:extLst>
          </p:cNvPr>
          <p:cNvSpPr/>
          <p:nvPr/>
        </p:nvSpPr>
        <p:spPr>
          <a:xfrm>
            <a:off x="10371622" y="10819990"/>
            <a:ext cx="2736352" cy="10941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Bahnschrift" panose="020B0502040204020203" pitchFamily="34" charset="0"/>
              </a:rPr>
              <a:t>Prediction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Service</a:t>
            </a:r>
            <a:endParaRPr lang="en-SG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6DB726B-E9D9-033E-9DAD-4A8BFBA88307}"/>
              </a:ext>
            </a:extLst>
          </p:cNvPr>
          <p:cNvCxnSpPr>
            <a:cxnSpLocks/>
            <a:stCxn id="86" idx="1"/>
            <a:endCxn id="100" idx="3"/>
          </p:cNvCxnSpPr>
          <p:nvPr/>
        </p:nvCxnSpPr>
        <p:spPr>
          <a:xfrm flipH="1">
            <a:off x="16163034" y="11367088"/>
            <a:ext cx="15816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A0AA32B-3199-6364-719F-3DA493927F76}"/>
              </a:ext>
            </a:extLst>
          </p:cNvPr>
          <p:cNvCxnSpPr>
            <a:cxnSpLocks/>
            <a:stCxn id="100" idx="1"/>
            <a:endCxn id="101" idx="3"/>
          </p:cNvCxnSpPr>
          <p:nvPr/>
        </p:nvCxnSpPr>
        <p:spPr>
          <a:xfrm flipH="1">
            <a:off x="13107974" y="11367088"/>
            <a:ext cx="10618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CE4259B-B6D9-69F2-CDA1-6E3504789E0E}"/>
              </a:ext>
            </a:extLst>
          </p:cNvPr>
          <p:cNvSpPr/>
          <p:nvPr/>
        </p:nvSpPr>
        <p:spPr>
          <a:xfrm>
            <a:off x="1376738" y="3210459"/>
            <a:ext cx="20091312" cy="251181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Bahnschrift" panose="020B0502040204020203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05CB037-2FFB-60DE-8315-2C9854055E59}"/>
              </a:ext>
            </a:extLst>
          </p:cNvPr>
          <p:cNvSpPr/>
          <p:nvPr/>
        </p:nvSpPr>
        <p:spPr>
          <a:xfrm>
            <a:off x="9878279" y="10452689"/>
            <a:ext cx="11789794" cy="263631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Bahnschrift" panose="020B0502040204020203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29812C0-6593-A6F3-1007-C1E430E1E449}"/>
              </a:ext>
            </a:extLst>
          </p:cNvPr>
          <p:cNvSpPr/>
          <p:nvPr/>
        </p:nvSpPr>
        <p:spPr>
          <a:xfrm>
            <a:off x="20218969" y="3231006"/>
            <a:ext cx="1249082" cy="731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>
                <a:solidFill>
                  <a:schemeClr val="tx1"/>
                </a:solidFill>
                <a:latin typeface="Bahnschrift" panose="020B0502040204020203" pitchFamily="34" charset="0"/>
              </a:rPr>
              <a:t>ML 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61154EB-8593-D932-3D05-FFE687F35A44}"/>
              </a:ext>
            </a:extLst>
          </p:cNvPr>
          <p:cNvSpPr/>
          <p:nvPr/>
        </p:nvSpPr>
        <p:spPr>
          <a:xfrm>
            <a:off x="20429297" y="10484994"/>
            <a:ext cx="1249082" cy="731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>
                <a:solidFill>
                  <a:schemeClr val="tx1"/>
                </a:solidFill>
                <a:latin typeface="Bahnschrift" panose="020B0502040204020203" pitchFamily="34" charset="0"/>
              </a:rPr>
              <a:t>Ops 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6965DA5-000E-AE19-356C-F12339AB5EC9}"/>
              </a:ext>
            </a:extLst>
          </p:cNvPr>
          <p:cNvSpPr/>
          <p:nvPr/>
        </p:nvSpPr>
        <p:spPr>
          <a:xfrm>
            <a:off x="12233100" y="1825230"/>
            <a:ext cx="3729520" cy="10941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Bahnschrift" panose="020B0502040204020203" pitchFamily="34" charset="0"/>
              </a:rPr>
              <a:t>Model Analysis</a:t>
            </a:r>
            <a:endParaRPr lang="en-SG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A6006B9-8B2C-B080-A4F1-25BB865F2438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10054218" y="2372328"/>
            <a:ext cx="0" cy="1905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6F4AEC1-7DD5-CF4D-0B1B-EE2C2FD5CD2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10054219" y="2372328"/>
            <a:ext cx="21788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BAE9C7F-47F4-EF93-C954-12D6B3B99108}"/>
              </a:ext>
            </a:extLst>
          </p:cNvPr>
          <p:cNvSpPr/>
          <p:nvPr/>
        </p:nvSpPr>
        <p:spPr>
          <a:xfrm>
            <a:off x="16782580" y="4282910"/>
            <a:ext cx="3729520" cy="10941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Bahnschrift" panose="020B0502040204020203" pitchFamily="34" charset="0"/>
              </a:rPr>
              <a:t>CICD 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Bahnschrift" panose="020B0502040204020203" pitchFamily="34" charset="0"/>
              </a:rPr>
              <a:t>Deployment</a:t>
            </a:r>
            <a:endParaRPr lang="en-SG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DF60F38-9933-3C8D-A698-F952A91A1290}"/>
              </a:ext>
            </a:extLst>
          </p:cNvPr>
          <p:cNvCxnSpPr>
            <a:cxnSpLocks/>
            <a:stCxn id="92" idx="3"/>
            <a:endCxn id="113" idx="1"/>
          </p:cNvCxnSpPr>
          <p:nvPr/>
        </p:nvCxnSpPr>
        <p:spPr>
          <a:xfrm>
            <a:off x="15963011" y="4822864"/>
            <a:ext cx="819570" cy="7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D631613-1583-1523-053A-0B45DDC62AF1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18647340" y="5377106"/>
            <a:ext cx="0" cy="5107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3A16039-51A7-C43E-1192-32271A562EA3}"/>
              </a:ext>
            </a:extLst>
          </p:cNvPr>
          <p:cNvGrpSpPr/>
          <p:nvPr/>
        </p:nvGrpSpPr>
        <p:grpSpPr>
          <a:xfrm>
            <a:off x="17077379" y="6912949"/>
            <a:ext cx="3220558" cy="2182716"/>
            <a:chOff x="8004619" y="3428999"/>
            <a:chExt cx="1610279" cy="1091358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A77C1678-4421-C7FC-4224-F320971FD7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72" r="71779" b="64723"/>
            <a:stretch/>
          </p:blipFill>
          <p:spPr>
            <a:xfrm>
              <a:off x="8242638" y="3428999"/>
              <a:ext cx="1134243" cy="1045191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9D1E836-0A2A-7B86-7FFE-89C304D1CE25}"/>
                </a:ext>
              </a:extLst>
            </p:cNvPr>
            <p:cNvSpPr txBox="1"/>
            <p:nvPr/>
          </p:nvSpPr>
          <p:spPr>
            <a:xfrm>
              <a:off x="8004619" y="4289524"/>
              <a:ext cx="1610279" cy="230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Trained Model</a:t>
              </a:r>
              <a:endParaRPr lang="en-SG" dirty="0">
                <a:latin typeface="Bahnschrift" panose="020B0502040204020203" pitchFamily="34" charset="0"/>
              </a:endParaRPr>
            </a:p>
          </p:txBody>
        </p: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1493C1F-BC35-3FF7-83D9-24CAB3E3977F}"/>
              </a:ext>
            </a:extLst>
          </p:cNvPr>
          <p:cNvSpPr/>
          <p:nvPr/>
        </p:nvSpPr>
        <p:spPr>
          <a:xfrm>
            <a:off x="2119047" y="7415062"/>
            <a:ext cx="2448954" cy="10941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Bahnschrift" panose="020B0502040204020203" pitchFamily="34" charset="0"/>
              </a:rPr>
              <a:t>Data Validation</a:t>
            </a:r>
            <a:endParaRPr lang="en-SG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DFDF1F1-772C-E3BB-4477-0ED94FAD6794}"/>
              </a:ext>
            </a:extLst>
          </p:cNvPr>
          <p:cNvCxnSpPr>
            <a:cxnSpLocks/>
            <a:stCxn id="119" idx="3"/>
            <a:endCxn id="121" idx="1"/>
          </p:cNvCxnSpPr>
          <p:nvPr/>
        </p:nvCxnSpPr>
        <p:spPr>
          <a:xfrm flipV="1">
            <a:off x="4568000" y="7948463"/>
            <a:ext cx="799196" cy="1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1B64DDA-8155-8B6D-E0E4-9C98A81D2769}"/>
              </a:ext>
            </a:extLst>
          </p:cNvPr>
          <p:cNvSpPr/>
          <p:nvPr/>
        </p:nvSpPr>
        <p:spPr>
          <a:xfrm>
            <a:off x="5367196" y="7401364"/>
            <a:ext cx="2736352" cy="10941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Bahnschrift" panose="020B0502040204020203" pitchFamily="34" charset="0"/>
              </a:rPr>
              <a:t>Data Processing</a:t>
            </a:r>
            <a:endParaRPr lang="en-SG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4C92CA1-2D28-D9FF-DE88-4325A87ACD43}"/>
              </a:ext>
            </a:extLst>
          </p:cNvPr>
          <p:cNvSpPr/>
          <p:nvPr/>
        </p:nvSpPr>
        <p:spPr>
          <a:xfrm>
            <a:off x="8914644" y="7416768"/>
            <a:ext cx="2736352" cy="10941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Bahnschrift" panose="020B0502040204020203" pitchFamily="34" charset="0"/>
              </a:rPr>
              <a:t>Model Training</a:t>
            </a:r>
            <a:endParaRPr lang="en-SG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D2FCCA4-D06D-BD57-E139-413A0623F93A}"/>
              </a:ext>
            </a:extLst>
          </p:cNvPr>
          <p:cNvSpPr/>
          <p:nvPr/>
        </p:nvSpPr>
        <p:spPr>
          <a:xfrm>
            <a:off x="12462092" y="7415062"/>
            <a:ext cx="3729520" cy="10941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Bahnschrift" panose="020B0502040204020203" pitchFamily="34" charset="0"/>
              </a:rPr>
              <a:t>Evaluation And Validation</a:t>
            </a:r>
            <a:endParaRPr lang="en-SG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BDCDA4AE-B679-A0BC-C862-DAC67F52EA86}"/>
              </a:ext>
            </a:extLst>
          </p:cNvPr>
          <p:cNvCxnSpPr>
            <a:cxnSpLocks/>
            <a:stCxn id="121" idx="3"/>
            <a:endCxn id="122" idx="1"/>
          </p:cNvCxnSpPr>
          <p:nvPr/>
        </p:nvCxnSpPr>
        <p:spPr>
          <a:xfrm>
            <a:off x="8103548" y="7948462"/>
            <a:ext cx="811096" cy="15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82AB342-10A7-4A65-091B-59A648AB4B7E}"/>
              </a:ext>
            </a:extLst>
          </p:cNvPr>
          <p:cNvCxnSpPr>
            <a:cxnSpLocks/>
            <a:stCxn id="122" idx="3"/>
            <a:endCxn id="123" idx="1"/>
          </p:cNvCxnSpPr>
          <p:nvPr/>
        </p:nvCxnSpPr>
        <p:spPr>
          <a:xfrm flipV="1">
            <a:off x="11650996" y="7962161"/>
            <a:ext cx="811096" cy="1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4C732E6-4BFB-04C6-FF1F-14CFB196FCA7}"/>
              </a:ext>
            </a:extLst>
          </p:cNvPr>
          <p:cNvCxnSpPr>
            <a:cxnSpLocks/>
            <a:stCxn id="123" idx="3"/>
            <a:endCxn id="117" idx="1"/>
          </p:cNvCxnSpPr>
          <p:nvPr/>
        </p:nvCxnSpPr>
        <p:spPr>
          <a:xfrm flipV="1">
            <a:off x="16191612" y="7958140"/>
            <a:ext cx="1361804" cy="4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C249DDF-7A43-5294-62C3-00F0EA8647B4}"/>
              </a:ext>
            </a:extLst>
          </p:cNvPr>
          <p:cNvSpPr/>
          <p:nvPr/>
        </p:nvSpPr>
        <p:spPr>
          <a:xfrm>
            <a:off x="1605341" y="6930329"/>
            <a:ext cx="20902018" cy="250536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Bahnschrift" panose="020B0502040204020203" pitchFamily="34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DA0DEBC-DF14-FA82-FDF3-906135376414}"/>
              </a:ext>
            </a:extLst>
          </p:cNvPr>
          <p:cNvSpPr/>
          <p:nvPr/>
        </p:nvSpPr>
        <p:spPr>
          <a:xfrm>
            <a:off x="21249395" y="6955728"/>
            <a:ext cx="1249082" cy="731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>
                <a:solidFill>
                  <a:schemeClr val="tx1"/>
                </a:solidFill>
                <a:latin typeface="Bahnschrift" panose="020B0502040204020203" pitchFamily="34" charset="0"/>
              </a:rPr>
              <a:t>CT 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D8B131E-4536-8B11-D19F-18BC0D22120D}"/>
              </a:ext>
            </a:extLst>
          </p:cNvPr>
          <p:cNvSpPr/>
          <p:nvPr/>
        </p:nvSpPr>
        <p:spPr>
          <a:xfrm>
            <a:off x="1155889" y="6053137"/>
            <a:ext cx="7965410" cy="10800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>
                <a:solidFill>
                  <a:schemeClr val="tx1"/>
                </a:solidFill>
                <a:latin typeface="Bahnschrift" panose="020B0502040204020203" pitchFamily="34" charset="0"/>
              </a:rPr>
              <a:t>Automated Continuous Training Pipeline 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CE64B627-72C2-B045-F727-5CE1F57C4815}"/>
              </a:ext>
            </a:extLst>
          </p:cNvPr>
          <p:cNvCxnSpPr>
            <a:cxnSpLocks/>
            <a:stCxn id="101" idx="1"/>
            <a:endCxn id="97" idx="3"/>
          </p:cNvCxnSpPr>
          <p:nvPr/>
        </p:nvCxnSpPr>
        <p:spPr>
          <a:xfrm flipH="1">
            <a:off x="8913921" y="11367088"/>
            <a:ext cx="14577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Subtitle">
            <a:extLst>
              <a:ext uri="{FF2B5EF4-FFF2-40B4-BE49-F238E27FC236}">
                <a16:creationId xmlns:a16="http://schemas.microsoft.com/office/drawing/2014/main" id="{811D3266-6B4D-85D2-D6E1-FA72BC401194}"/>
              </a:ext>
            </a:extLst>
          </p:cNvPr>
          <p:cNvSpPr txBox="1">
            <a:spLocks/>
          </p:cNvSpPr>
          <p:nvPr/>
        </p:nvSpPr>
        <p:spPr>
          <a:xfrm>
            <a:off x="1206500" y="30342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/>
              <a:t>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2921394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Subtitle">
            <a:extLst>
              <a:ext uri="{FF2B5EF4-FFF2-40B4-BE49-F238E27FC236}">
                <a16:creationId xmlns:a16="http://schemas.microsoft.com/office/drawing/2014/main" id="{74C7D10D-8E5C-384E-C50C-C58E4F899A17}"/>
              </a:ext>
            </a:extLst>
          </p:cNvPr>
          <p:cNvSpPr txBox="1">
            <a:spLocks/>
          </p:cNvSpPr>
          <p:nvPr/>
        </p:nvSpPr>
        <p:spPr>
          <a:xfrm>
            <a:off x="1206500" y="30342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/>
              <a:t>Summary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AC976B-CAC4-FA60-1A01-22ED3B07A7E1}"/>
              </a:ext>
            </a:extLst>
          </p:cNvPr>
          <p:cNvSpPr txBox="1"/>
          <p:nvPr/>
        </p:nvSpPr>
        <p:spPr>
          <a:xfrm>
            <a:off x="2451100" y="2616200"/>
            <a:ext cx="19481800" cy="7971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To predict affluent customer for bank, I have trained </a:t>
            </a:r>
            <a:r>
              <a:rPr lang="en-US" sz="3200" dirty="0" err="1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XGBoost</a:t>
            </a:r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model and MLP model, and evaluated their performance with f1 score on the same test dataset. Based on the evaluation metrics, </a:t>
            </a:r>
            <a:r>
              <a:rPr lang="en-US" sz="3200" dirty="0" err="1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XGBoost</a:t>
            </a:r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outperformed MLP with f1 = 0.922.</a:t>
            </a:r>
          </a:p>
          <a:p>
            <a:pPr algn="l"/>
            <a:endParaRPr lang="en-US" sz="3200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By SHAP interpretation graph, we can tell the correlations between important features and target variable, e.g. customers with more asset value and number of products tend to be more affluent. 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SG" sz="3200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After the experiments, I have built a training pipeline for </a:t>
            </a:r>
            <a:r>
              <a:rPr lang="en-US" sz="3200" dirty="0" err="1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XGBoost</a:t>
            </a:r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. This pipeline can be further </a:t>
            </a:r>
            <a:r>
              <a:rPr lang="en-US" sz="3200" dirty="0" err="1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dockerized</a:t>
            </a:r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for deployment. e.g. </a:t>
            </a:r>
            <a:r>
              <a:rPr lang="en-US" sz="3200" dirty="0" err="1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Dockerize</a:t>
            </a:r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the pipeline repo and deploy the docker image to AWS EC2, using AWS </a:t>
            </a:r>
            <a:r>
              <a:rPr lang="en-US" sz="3200" dirty="0" err="1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cloudwatch</a:t>
            </a:r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to monitor data drift etc.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By training and deploying this AI product, the bank can send targeted marketing to the predicted affluent customers, this could potentially be more efficient way for sale uplifting.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In addition, this AI model’s prediction could also be used as a data-driven way for customer segmentation, which could be useful to product customization.</a:t>
            </a:r>
            <a:endParaRPr lang="en-SG" sz="3200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79813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5C9BD2-A9D1-1944-D253-2B980352C4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9" b="8621"/>
          <a:stretch/>
        </p:blipFill>
        <p:spPr>
          <a:xfrm>
            <a:off x="0" y="1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649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xfrm>
            <a:off x="1206500" y="358065"/>
            <a:ext cx="21971000" cy="9347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Problem Statement</a:t>
            </a:r>
            <a:endParaRPr dirty="0"/>
          </a:p>
        </p:txBody>
      </p:sp>
      <p:pic>
        <p:nvPicPr>
          <p:cNvPr id="7" name="Graphic 6" descr="Group of people with solid fill">
            <a:extLst>
              <a:ext uri="{FF2B5EF4-FFF2-40B4-BE49-F238E27FC236}">
                <a16:creationId xmlns:a16="http://schemas.microsoft.com/office/drawing/2014/main" id="{7D167B17-B346-DDC9-C530-0593EE18F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" y="3276600"/>
            <a:ext cx="5410200" cy="5410200"/>
          </a:xfrm>
          <a:prstGeom prst="rect">
            <a:avLst/>
          </a:prstGeom>
        </p:spPr>
      </p:pic>
      <p:pic>
        <p:nvPicPr>
          <p:cNvPr id="9" name="Graphic 8" descr="Group of women with solid fill">
            <a:extLst>
              <a:ext uri="{FF2B5EF4-FFF2-40B4-BE49-F238E27FC236}">
                <a16:creationId xmlns:a16="http://schemas.microsoft.com/office/drawing/2014/main" id="{0D55B31C-853E-0CA4-5101-9E114E043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70101" y="5303052"/>
            <a:ext cx="2019298" cy="2019298"/>
          </a:xfrm>
          <a:prstGeom prst="rect">
            <a:avLst/>
          </a:prstGeom>
        </p:spPr>
      </p:pic>
      <p:pic>
        <p:nvPicPr>
          <p:cNvPr id="10" name="Graphic 9" descr="Group of women with solid fill">
            <a:extLst>
              <a:ext uri="{FF2B5EF4-FFF2-40B4-BE49-F238E27FC236}">
                <a16:creationId xmlns:a16="http://schemas.microsoft.com/office/drawing/2014/main" id="{17868E0C-75F2-1A2D-37BD-F14655F95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35000" y="10331448"/>
            <a:ext cx="2019298" cy="201929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A1F5BE-DC1C-1328-BF45-ACFC345553F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486400" y="6280150"/>
            <a:ext cx="383540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8101D2-0DFA-AD8B-2C21-400E6CF436B8}"/>
              </a:ext>
            </a:extLst>
          </p:cNvPr>
          <p:cNvCxnSpPr>
            <a:cxnSpLocks/>
          </p:cNvCxnSpPr>
          <p:nvPr/>
        </p:nvCxnSpPr>
        <p:spPr>
          <a:xfrm>
            <a:off x="10693400" y="7213600"/>
            <a:ext cx="0" cy="415289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4CACFED-8F0A-B438-9AB1-5D6B749062D3}"/>
              </a:ext>
            </a:extLst>
          </p:cNvPr>
          <p:cNvCxnSpPr>
            <a:cxnSpLocks/>
          </p:cNvCxnSpPr>
          <p:nvPr/>
        </p:nvCxnSpPr>
        <p:spPr>
          <a:xfrm>
            <a:off x="10693400" y="11366497"/>
            <a:ext cx="264160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Graphic 3" descr="Left Brain with solid fill">
            <a:extLst>
              <a:ext uri="{FF2B5EF4-FFF2-40B4-BE49-F238E27FC236}">
                <a16:creationId xmlns:a16="http://schemas.microsoft.com/office/drawing/2014/main" id="{01C25C5C-EA4B-1D43-4C0E-4ECB56179F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21801" y="5092700"/>
            <a:ext cx="2374900" cy="23749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D549F81-88DC-57C5-9AFA-09122E2F4D38}"/>
              </a:ext>
            </a:extLst>
          </p:cNvPr>
          <p:cNvSpPr txBox="1"/>
          <p:nvPr/>
        </p:nvSpPr>
        <p:spPr>
          <a:xfrm>
            <a:off x="2286000" y="8709680"/>
            <a:ext cx="30226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Bank Customer</a:t>
            </a:r>
            <a:endParaRPr lang="en-SG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5A72C1-1647-20A2-2A4B-3E794544EE5A}"/>
              </a:ext>
            </a:extLst>
          </p:cNvPr>
          <p:cNvSpPr txBox="1"/>
          <p:nvPr/>
        </p:nvSpPr>
        <p:spPr>
          <a:xfrm>
            <a:off x="13779500" y="12350746"/>
            <a:ext cx="1778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Normal</a:t>
            </a:r>
            <a:endParaRPr lang="en-SG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E03CD1-3231-4545-B266-CDFFC2D3FF0A}"/>
              </a:ext>
            </a:extLst>
          </p:cNvPr>
          <p:cNvSpPr txBox="1"/>
          <p:nvPr/>
        </p:nvSpPr>
        <p:spPr>
          <a:xfrm>
            <a:off x="15214601" y="7284250"/>
            <a:ext cx="1778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Affluent</a:t>
            </a:r>
            <a:endParaRPr lang="en-SG" sz="28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3BD356-CEF7-B1A8-855F-3916415EDF4E}"/>
              </a:ext>
            </a:extLst>
          </p:cNvPr>
          <p:cNvCxnSpPr>
            <a:cxnSpLocks/>
          </p:cNvCxnSpPr>
          <p:nvPr/>
        </p:nvCxnSpPr>
        <p:spPr>
          <a:xfrm>
            <a:off x="11353800" y="6280150"/>
            <a:ext cx="3404185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CAEF02C-2A06-CA52-CAC1-F980D29072E2}"/>
              </a:ext>
            </a:extLst>
          </p:cNvPr>
          <p:cNvSpPr txBox="1"/>
          <p:nvPr/>
        </p:nvSpPr>
        <p:spPr>
          <a:xfrm>
            <a:off x="11544299" y="5501016"/>
            <a:ext cx="30226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AI model predicts </a:t>
            </a:r>
            <a:endParaRPr lang="en-SG" sz="2800" dirty="0"/>
          </a:p>
        </p:txBody>
      </p:sp>
      <p:pic>
        <p:nvPicPr>
          <p:cNvPr id="45" name="Graphic 44" descr="Envelope with solid fill">
            <a:extLst>
              <a:ext uri="{FF2B5EF4-FFF2-40B4-BE49-F238E27FC236}">
                <a16:creationId xmlns:a16="http://schemas.microsoft.com/office/drawing/2014/main" id="{1D37B0FA-09E7-6CC8-C3C9-2219892141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57985" y="2473962"/>
            <a:ext cx="1437621" cy="1437621"/>
          </a:xfrm>
          <a:prstGeom prst="rect">
            <a:avLst/>
          </a:prstGeom>
        </p:spPr>
      </p:pic>
      <p:pic>
        <p:nvPicPr>
          <p:cNvPr id="47" name="Graphic 46" descr="Phone Vibration with solid fill">
            <a:extLst>
              <a:ext uri="{FF2B5EF4-FFF2-40B4-BE49-F238E27FC236}">
                <a16:creationId xmlns:a16="http://schemas.microsoft.com/office/drawing/2014/main" id="{04D7C747-B07E-24C1-B3AA-7517685B45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684264" y="2622383"/>
            <a:ext cx="1256089" cy="1256089"/>
          </a:xfrm>
          <a:prstGeom prst="rect">
            <a:avLst/>
          </a:prstGeom>
        </p:spPr>
      </p:pic>
      <p:pic>
        <p:nvPicPr>
          <p:cNvPr id="49" name="Graphic 48" descr="Office worker female outline">
            <a:extLst>
              <a:ext uri="{FF2B5EF4-FFF2-40B4-BE49-F238E27FC236}">
                <a16:creationId xmlns:a16="http://schemas.microsoft.com/office/drawing/2014/main" id="{CD670777-27CA-C142-8744-BC851DBEAD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059402" y="2311966"/>
            <a:ext cx="1761612" cy="1761612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8BB7CAB-713D-587B-2454-B3EC04C5E094}"/>
              </a:ext>
            </a:extLst>
          </p:cNvPr>
          <p:cNvCxnSpPr>
            <a:cxnSpLocks/>
          </p:cNvCxnSpPr>
          <p:nvPr/>
        </p:nvCxnSpPr>
        <p:spPr>
          <a:xfrm flipH="1">
            <a:off x="16721979" y="6280150"/>
            <a:ext cx="88080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50149E0-3CBE-C8F4-A369-DEA262E8452D}"/>
              </a:ext>
            </a:extLst>
          </p:cNvPr>
          <p:cNvCxnSpPr>
            <a:cxnSpLocks/>
          </p:cNvCxnSpPr>
          <p:nvPr/>
        </p:nvCxnSpPr>
        <p:spPr>
          <a:xfrm>
            <a:off x="17602785" y="4073578"/>
            <a:ext cx="0" cy="220657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1CF0978-8F32-F5B3-4183-DA0696C1D191}"/>
              </a:ext>
            </a:extLst>
          </p:cNvPr>
          <p:cNvSpPr txBox="1"/>
          <p:nvPr/>
        </p:nvSpPr>
        <p:spPr>
          <a:xfrm>
            <a:off x="17654168" y="4510527"/>
            <a:ext cx="4038597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Targeted Marketing</a:t>
            </a:r>
            <a:endParaRPr lang="en-SG" sz="2800" dirty="0"/>
          </a:p>
        </p:txBody>
      </p:sp>
      <p:pic>
        <p:nvPicPr>
          <p:cNvPr id="61" name="Graphic 60" descr="Coins with solid fill">
            <a:extLst>
              <a:ext uri="{FF2B5EF4-FFF2-40B4-BE49-F238E27FC236}">
                <a16:creationId xmlns:a16="http://schemas.microsoft.com/office/drawing/2014/main" id="{25AFCCE9-7862-C96E-8C7F-7849F804A2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447585" y="6034560"/>
            <a:ext cx="1595110" cy="159511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5FC276-2800-29CF-4AC7-A4B506856C61}"/>
              </a:ext>
            </a:extLst>
          </p:cNvPr>
          <p:cNvCxnSpPr>
            <a:cxnSpLocks/>
          </p:cNvCxnSpPr>
          <p:nvPr/>
        </p:nvCxnSpPr>
        <p:spPr>
          <a:xfrm>
            <a:off x="16721979" y="6686550"/>
            <a:ext cx="372560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0D163C7D-44D7-CF1D-F76C-C5F456E05644}"/>
              </a:ext>
            </a:extLst>
          </p:cNvPr>
          <p:cNvSpPr txBox="1"/>
          <p:nvPr/>
        </p:nvSpPr>
        <p:spPr>
          <a:xfrm>
            <a:off x="20307303" y="7510824"/>
            <a:ext cx="4038597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More Sales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2169654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43" grpId="0"/>
      <p:bldP spid="59" grpId="0"/>
      <p:bldP spid="1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xfrm>
            <a:off x="1206500" y="303422"/>
            <a:ext cx="21971000" cy="9347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97ED27-4D6C-C66D-D688-B2E9F1B017A8}"/>
              </a:ext>
            </a:extLst>
          </p:cNvPr>
          <p:cNvGrpSpPr/>
          <p:nvPr/>
        </p:nvGrpSpPr>
        <p:grpSpPr>
          <a:xfrm>
            <a:off x="1686868" y="4841387"/>
            <a:ext cx="3296920" cy="3078480"/>
            <a:chOff x="789940" y="1658144"/>
            <a:chExt cx="3296920" cy="3078480"/>
          </a:xfrm>
        </p:grpSpPr>
        <p:pic>
          <p:nvPicPr>
            <p:cNvPr id="3" name="Graphic 2" descr="Table outline">
              <a:extLst>
                <a:ext uri="{FF2B5EF4-FFF2-40B4-BE49-F238E27FC236}">
                  <a16:creationId xmlns:a16="http://schemas.microsoft.com/office/drawing/2014/main" id="{427DB200-91D7-718E-DCE3-CAF344B70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9160" y="1658144"/>
              <a:ext cx="3078480" cy="30784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14A77A-7D8E-DDCF-7BA7-54127952BC0D}"/>
                </a:ext>
              </a:extLst>
            </p:cNvPr>
            <p:cNvSpPr txBox="1"/>
            <p:nvPr/>
          </p:nvSpPr>
          <p:spPr>
            <a:xfrm>
              <a:off x="789940" y="4102725"/>
              <a:ext cx="3296920" cy="523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SG" sz="2800" dirty="0">
                  <a:latin typeface="Bahnschrift" panose="020B0502040204020203" pitchFamily="34" charset="0"/>
                </a:rPr>
                <a:t>Assessment.xlsx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88FFF4B-6850-F83D-B942-6DAA7C93CBA0}"/>
              </a:ext>
            </a:extLst>
          </p:cNvPr>
          <p:cNvSpPr/>
          <p:nvPr/>
        </p:nvSpPr>
        <p:spPr>
          <a:xfrm>
            <a:off x="6517532" y="2943334"/>
            <a:ext cx="9824936" cy="1826141"/>
          </a:xfrm>
          <a:prstGeom prst="rect">
            <a:avLst/>
          </a:prstGeom>
          <a:noFill/>
          <a:ln w="12700" cap="flat">
            <a:noFill/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 defTabSz="457200">
              <a:buFont typeface="Arial" panose="020B0604020202020204" pitchFamily="34" charset="0"/>
              <a:buChar char="•"/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66083 rows, 30 columns</a:t>
            </a:r>
          </a:p>
          <a:p>
            <a:pPr marL="457200" indent="-457200" algn="l" defTabSz="457200">
              <a:buFont typeface="Arial" panose="020B0604020202020204" pitchFamily="34" charset="0"/>
              <a:buChar char="•"/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25 columns with missing value </a:t>
            </a:r>
          </a:p>
          <a:p>
            <a:pPr algn="l" defTabSz="457200"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		- 17 columns with more than 50% missing values</a:t>
            </a:r>
          </a:p>
          <a:p>
            <a:pPr lvl="8" indent="0" algn="l" defTabSz="457200"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		- 6 columns with more than 90% missing values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C8F14C-30FF-D1EE-B95B-3E9E0B71CDB1}"/>
              </a:ext>
            </a:extLst>
          </p:cNvPr>
          <p:cNvSpPr/>
          <p:nvPr/>
        </p:nvSpPr>
        <p:spPr>
          <a:xfrm>
            <a:off x="6517530" y="5898146"/>
            <a:ext cx="8132324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 defTabSz="457200">
              <a:buFont typeface="Arial" panose="020B0604020202020204" pitchFamily="34" charset="0"/>
              <a:buChar char="•"/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Target Variable C_ID, not unique </a:t>
            </a:r>
          </a:p>
          <a:p>
            <a:pPr marL="457200" indent="-457200" algn="l" defTabSz="457200">
              <a:buFont typeface="Arial" panose="020B0604020202020204" pitchFamily="34" charset="0"/>
              <a:buChar char="•"/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Target Variable "</a:t>
            </a:r>
            <a:r>
              <a:rPr lang="en-SG" sz="2800" dirty="0" err="1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C_seg</a:t>
            </a: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" is imbalance</a:t>
            </a:r>
          </a:p>
          <a:p>
            <a:pPr algn="l" defTabSz="457200">
              <a:defRPr sz="1200">
                <a:solidFill>
                  <a:srgbClr val="BBBBB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		- Normal: 55K</a:t>
            </a:r>
          </a:p>
          <a:p>
            <a:pPr algn="l" defTabSz="457200">
              <a:defRPr sz="1200">
                <a:solidFill>
                  <a:srgbClr val="BBBBB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		- Affluent: 10K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B99592-1B9B-6EC9-252F-D3AABBF28935}"/>
              </a:ext>
            </a:extLst>
          </p:cNvPr>
          <p:cNvSpPr/>
          <p:nvPr/>
        </p:nvSpPr>
        <p:spPr>
          <a:xfrm>
            <a:off x="6517530" y="8852958"/>
            <a:ext cx="813232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 defTabSz="457200">
              <a:buFont typeface="Arial" panose="020B0604020202020204" pitchFamily="34" charset="0"/>
              <a:buChar char="•"/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6 nominal columns</a:t>
            </a:r>
          </a:p>
          <a:p>
            <a:pPr marL="457200" indent="-457200" algn="l" defTabSz="457200">
              <a:buFont typeface="Arial" panose="020B0604020202020204" pitchFamily="34" charset="0"/>
              <a:buChar char="•"/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1 ordinal columns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992D1C-7917-4E56-E68E-A2CEF1DA2F52}"/>
              </a:ext>
            </a:extLst>
          </p:cNvPr>
          <p:cNvCxnSpPr/>
          <p:nvPr/>
        </p:nvCxnSpPr>
        <p:spPr>
          <a:xfrm>
            <a:off x="4639002" y="6480364"/>
            <a:ext cx="64202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F25E41-5B25-7E38-FE38-9D5EFD2583E0}"/>
              </a:ext>
            </a:extLst>
          </p:cNvPr>
          <p:cNvCxnSpPr>
            <a:cxnSpLocks/>
          </p:cNvCxnSpPr>
          <p:nvPr/>
        </p:nvCxnSpPr>
        <p:spPr>
          <a:xfrm>
            <a:off x="5281028" y="3625588"/>
            <a:ext cx="0" cy="570955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44CF73-8C5A-53DC-EB65-A162304E4B83}"/>
              </a:ext>
            </a:extLst>
          </p:cNvPr>
          <p:cNvCxnSpPr/>
          <p:nvPr/>
        </p:nvCxnSpPr>
        <p:spPr>
          <a:xfrm>
            <a:off x="5281028" y="3625588"/>
            <a:ext cx="64202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BD8CB5-1545-7B6E-F508-40573E0D5890}"/>
              </a:ext>
            </a:extLst>
          </p:cNvPr>
          <p:cNvCxnSpPr/>
          <p:nvPr/>
        </p:nvCxnSpPr>
        <p:spPr>
          <a:xfrm>
            <a:off x="5281027" y="6480364"/>
            <a:ext cx="64202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5873AE-D41B-2D2F-9079-3EAE125EB7E3}"/>
              </a:ext>
            </a:extLst>
          </p:cNvPr>
          <p:cNvCxnSpPr/>
          <p:nvPr/>
        </p:nvCxnSpPr>
        <p:spPr>
          <a:xfrm>
            <a:off x="5281027" y="9335141"/>
            <a:ext cx="64202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4005502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7DD608C2-F490-AF60-3B37-4C13A997DA1F}"/>
              </a:ext>
            </a:extLst>
          </p:cNvPr>
          <p:cNvSpPr/>
          <p:nvPr/>
        </p:nvSpPr>
        <p:spPr>
          <a:xfrm rot="10800000">
            <a:off x="16171159" y="1806047"/>
            <a:ext cx="5362085" cy="6539310"/>
          </a:xfrm>
          <a:prstGeom prst="foldedCorner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SG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4D400-0B34-0838-7446-D7C1BFAE0349}"/>
              </a:ext>
            </a:extLst>
          </p:cNvPr>
          <p:cNvSpPr txBox="1"/>
          <p:nvPr/>
        </p:nvSpPr>
        <p:spPr>
          <a:xfrm>
            <a:off x="16453813" y="3531530"/>
            <a:ext cx="381971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Impute Missing values</a:t>
            </a:r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21888C-67BC-50D3-A0EE-0BAB4ED82441}"/>
              </a:ext>
            </a:extLst>
          </p:cNvPr>
          <p:cNvSpPr txBox="1"/>
          <p:nvPr/>
        </p:nvSpPr>
        <p:spPr>
          <a:xfrm>
            <a:off x="16647283" y="2607233"/>
            <a:ext cx="3432773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3200" b="1" dirty="0">
                <a:solidFill>
                  <a:schemeClr val="bg2">
                    <a:lumMod val="10000"/>
                  </a:schemeClr>
                </a:solidFill>
              </a:rPr>
              <a:t>Required works</a:t>
            </a:r>
            <a:endParaRPr lang="en-SG" sz="3200" b="1" dirty="0"/>
          </a:p>
        </p:txBody>
      </p:sp>
      <p:sp>
        <p:nvSpPr>
          <p:cNvPr id="15" name="Slide Subtitle">
            <a:extLst>
              <a:ext uri="{FF2B5EF4-FFF2-40B4-BE49-F238E27FC236}">
                <a16:creationId xmlns:a16="http://schemas.microsoft.com/office/drawing/2014/main" id="{E993040C-7F71-545D-9707-B534AC00CC94}"/>
              </a:ext>
            </a:extLst>
          </p:cNvPr>
          <p:cNvSpPr txBox="1">
            <a:spLocks/>
          </p:cNvSpPr>
          <p:nvPr/>
        </p:nvSpPr>
        <p:spPr>
          <a:xfrm>
            <a:off x="1206500" y="30342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/>
              <a:t>Exploratory Data Analysis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A21EAD-8356-FD21-71B0-4D167C9DD96A}"/>
              </a:ext>
            </a:extLst>
          </p:cNvPr>
          <p:cNvGrpSpPr/>
          <p:nvPr/>
        </p:nvGrpSpPr>
        <p:grpSpPr>
          <a:xfrm>
            <a:off x="1686868" y="4841387"/>
            <a:ext cx="3296920" cy="3078480"/>
            <a:chOff x="789940" y="1658144"/>
            <a:chExt cx="3296920" cy="3078480"/>
          </a:xfrm>
        </p:grpSpPr>
        <p:pic>
          <p:nvPicPr>
            <p:cNvPr id="17" name="Graphic 16" descr="Table outline">
              <a:extLst>
                <a:ext uri="{FF2B5EF4-FFF2-40B4-BE49-F238E27FC236}">
                  <a16:creationId xmlns:a16="http://schemas.microsoft.com/office/drawing/2014/main" id="{F500DDCF-20C1-0D0B-0076-1F16341E5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9160" y="1658144"/>
              <a:ext cx="3078480" cy="307848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DE7190-A7FD-7641-5F2C-A2FDFDAAD0DE}"/>
                </a:ext>
              </a:extLst>
            </p:cNvPr>
            <p:cNvSpPr txBox="1"/>
            <p:nvPr/>
          </p:nvSpPr>
          <p:spPr>
            <a:xfrm>
              <a:off x="789940" y="4102725"/>
              <a:ext cx="3296920" cy="523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SG" sz="2800" dirty="0">
                  <a:latin typeface="Bahnschrift" panose="020B0502040204020203" pitchFamily="34" charset="0"/>
                </a:rPr>
                <a:t>Assessment.xlsx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F2640A0-E2CB-2514-6129-6C57CBD6CD7B}"/>
              </a:ext>
            </a:extLst>
          </p:cNvPr>
          <p:cNvSpPr/>
          <p:nvPr/>
        </p:nvSpPr>
        <p:spPr>
          <a:xfrm>
            <a:off x="6517532" y="2943334"/>
            <a:ext cx="9011603" cy="1826141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 defTabSz="457200">
              <a:buFont typeface="Arial" panose="020B0604020202020204" pitchFamily="34" charset="0"/>
              <a:buChar char="•"/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66083 rows, 30 columns</a:t>
            </a:r>
          </a:p>
          <a:p>
            <a:pPr marL="457200" indent="-457200" algn="l" defTabSz="457200">
              <a:buFont typeface="Arial" panose="020B0604020202020204" pitchFamily="34" charset="0"/>
              <a:buChar char="•"/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25 columns with missing value </a:t>
            </a:r>
          </a:p>
          <a:p>
            <a:pPr algn="l" defTabSz="457200"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		- 17 columns with more than 50% missing values</a:t>
            </a:r>
          </a:p>
          <a:p>
            <a:pPr lvl="8" indent="0" algn="l" defTabSz="457200"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		- 6 columns with more than 90% missing values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960F-C694-3872-1B49-3C036FD023FE}"/>
              </a:ext>
            </a:extLst>
          </p:cNvPr>
          <p:cNvSpPr/>
          <p:nvPr/>
        </p:nvSpPr>
        <p:spPr>
          <a:xfrm>
            <a:off x="6517530" y="5898146"/>
            <a:ext cx="9011602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 defTabSz="457200">
              <a:buFont typeface="Arial" panose="020B0604020202020204" pitchFamily="34" charset="0"/>
              <a:buChar char="•"/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Target Variable C_ID, not unique </a:t>
            </a:r>
          </a:p>
          <a:p>
            <a:pPr marL="457200" indent="-457200" algn="l" defTabSz="457200">
              <a:buFont typeface="Arial" panose="020B0604020202020204" pitchFamily="34" charset="0"/>
              <a:buChar char="•"/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Target Variable "</a:t>
            </a:r>
            <a:r>
              <a:rPr lang="en-SG" sz="2800" dirty="0" err="1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C_seg</a:t>
            </a: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" is imbalance</a:t>
            </a:r>
          </a:p>
          <a:p>
            <a:pPr algn="l" defTabSz="457200">
              <a:defRPr sz="1200">
                <a:solidFill>
                  <a:srgbClr val="BBBBB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		- Normal: 55K</a:t>
            </a:r>
          </a:p>
          <a:p>
            <a:pPr algn="l" defTabSz="457200">
              <a:defRPr sz="1200">
                <a:solidFill>
                  <a:srgbClr val="BBBBB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		- Affluent: 10K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E07FFC-F4B2-1F18-7F73-213A9C6F5F45}"/>
              </a:ext>
            </a:extLst>
          </p:cNvPr>
          <p:cNvSpPr/>
          <p:nvPr/>
        </p:nvSpPr>
        <p:spPr>
          <a:xfrm>
            <a:off x="6517529" y="8852958"/>
            <a:ext cx="901160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 defTabSz="457200">
              <a:buFont typeface="Arial" panose="020B0604020202020204" pitchFamily="34" charset="0"/>
              <a:buChar char="•"/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6 nominal columns</a:t>
            </a:r>
          </a:p>
          <a:p>
            <a:pPr marL="457200" indent="-457200" algn="l" defTabSz="457200">
              <a:buFont typeface="Arial" panose="020B0604020202020204" pitchFamily="34" charset="0"/>
              <a:buChar char="•"/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1 ordinal columns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D3CC10-E20D-BF89-8F20-48ED8671086D}"/>
              </a:ext>
            </a:extLst>
          </p:cNvPr>
          <p:cNvCxnSpPr/>
          <p:nvPr/>
        </p:nvCxnSpPr>
        <p:spPr>
          <a:xfrm>
            <a:off x="4639002" y="6480364"/>
            <a:ext cx="64202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E0FF6AF-86B8-EBEE-CC0F-EA4A13480163}"/>
              </a:ext>
            </a:extLst>
          </p:cNvPr>
          <p:cNvCxnSpPr>
            <a:cxnSpLocks/>
          </p:cNvCxnSpPr>
          <p:nvPr/>
        </p:nvCxnSpPr>
        <p:spPr>
          <a:xfrm>
            <a:off x="5281028" y="3625588"/>
            <a:ext cx="0" cy="570955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3EB4171-0F2E-D2DA-C1C8-BB3A4A8B0122}"/>
              </a:ext>
            </a:extLst>
          </p:cNvPr>
          <p:cNvCxnSpPr/>
          <p:nvPr/>
        </p:nvCxnSpPr>
        <p:spPr>
          <a:xfrm>
            <a:off x="5281028" y="3625588"/>
            <a:ext cx="64202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267B71-B4F6-B6E9-E302-7A3B04F3F839}"/>
              </a:ext>
            </a:extLst>
          </p:cNvPr>
          <p:cNvCxnSpPr/>
          <p:nvPr/>
        </p:nvCxnSpPr>
        <p:spPr>
          <a:xfrm>
            <a:off x="5281027" y="6480364"/>
            <a:ext cx="64202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6BA190F-F1E8-4DA1-2815-88F29AE48A5E}"/>
              </a:ext>
            </a:extLst>
          </p:cNvPr>
          <p:cNvCxnSpPr/>
          <p:nvPr/>
        </p:nvCxnSpPr>
        <p:spPr>
          <a:xfrm>
            <a:off x="5281027" y="9335141"/>
            <a:ext cx="64202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6241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7DD608C2-F490-AF60-3B37-4C13A997DA1F}"/>
              </a:ext>
            </a:extLst>
          </p:cNvPr>
          <p:cNvSpPr/>
          <p:nvPr/>
        </p:nvSpPr>
        <p:spPr>
          <a:xfrm rot="10800000">
            <a:off x="16171159" y="1806047"/>
            <a:ext cx="5362085" cy="6539310"/>
          </a:xfrm>
          <a:prstGeom prst="foldedCorner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SG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4D400-0B34-0838-7446-D7C1BFAE0349}"/>
              </a:ext>
            </a:extLst>
          </p:cNvPr>
          <p:cNvSpPr txBox="1"/>
          <p:nvPr/>
        </p:nvSpPr>
        <p:spPr>
          <a:xfrm>
            <a:off x="16453813" y="3531530"/>
            <a:ext cx="381971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Impute Missing values</a:t>
            </a:r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21888C-67BC-50D3-A0EE-0BAB4ED82441}"/>
              </a:ext>
            </a:extLst>
          </p:cNvPr>
          <p:cNvSpPr txBox="1"/>
          <p:nvPr/>
        </p:nvSpPr>
        <p:spPr>
          <a:xfrm>
            <a:off x="16647283" y="2607233"/>
            <a:ext cx="3432773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3200" b="1" dirty="0">
                <a:solidFill>
                  <a:schemeClr val="bg2">
                    <a:lumMod val="10000"/>
                  </a:schemeClr>
                </a:solidFill>
              </a:rPr>
              <a:t>Required works</a:t>
            </a:r>
            <a:endParaRPr lang="en-SG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570DB9-A036-C172-4FE5-C279032D7B6D}"/>
              </a:ext>
            </a:extLst>
          </p:cNvPr>
          <p:cNvSpPr txBox="1"/>
          <p:nvPr/>
        </p:nvSpPr>
        <p:spPr>
          <a:xfrm>
            <a:off x="16453813" y="4332717"/>
            <a:ext cx="483030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Up-sampling or assign weights to examples </a:t>
            </a:r>
            <a:endParaRPr lang="en-SG" dirty="0"/>
          </a:p>
        </p:txBody>
      </p:sp>
      <p:sp>
        <p:nvSpPr>
          <p:cNvPr id="12" name="Slide Subtitle">
            <a:extLst>
              <a:ext uri="{FF2B5EF4-FFF2-40B4-BE49-F238E27FC236}">
                <a16:creationId xmlns:a16="http://schemas.microsoft.com/office/drawing/2014/main" id="{B545F9C4-9CFE-EBCD-DCC7-B34013F8B2EE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206500" y="303422"/>
            <a:ext cx="21971000" cy="9347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96CBEC-6028-EDC4-6AB1-E2DE8969E26E}"/>
              </a:ext>
            </a:extLst>
          </p:cNvPr>
          <p:cNvGrpSpPr/>
          <p:nvPr/>
        </p:nvGrpSpPr>
        <p:grpSpPr>
          <a:xfrm>
            <a:off x="1686868" y="4841387"/>
            <a:ext cx="3296920" cy="3078480"/>
            <a:chOff x="789940" y="1658144"/>
            <a:chExt cx="3296920" cy="3078480"/>
          </a:xfrm>
        </p:grpSpPr>
        <p:pic>
          <p:nvPicPr>
            <p:cNvPr id="15" name="Graphic 14" descr="Table outline">
              <a:extLst>
                <a:ext uri="{FF2B5EF4-FFF2-40B4-BE49-F238E27FC236}">
                  <a16:creationId xmlns:a16="http://schemas.microsoft.com/office/drawing/2014/main" id="{10AEFE3E-32D9-4E9C-DBA6-83766BDCC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9160" y="1658144"/>
              <a:ext cx="3078480" cy="307848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815E5E-C283-88CA-4E56-D5CD050F8078}"/>
                </a:ext>
              </a:extLst>
            </p:cNvPr>
            <p:cNvSpPr txBox="1"/>
            <p:nvPr/>
          </p:nvSpPr>
          <p:spPr>
            <a:xfrm>
              <a:off x="789940" y="4102725"/>
              <a:ext cx="3296920" cy="523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SG" sz="2800" dirty="0">
                  <a:latin typeface="Bahnschrift" panose="020B0502040204020203" pitchFamily="34" charset="0"/>
                </a:rPr>
                <a:t>Assessment.xlsx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E3C3B68-A9C2-6D73-3E0E-9DAB832C8B88}"/>
              </a:ext>
            </a:extLst>
          </p:cNvPr>
          <p:cNvSpPr/>
          <p:nvPr/>
        </p:nvSpPr>
        <p:spPr>
          <a:xfrm>
            <a:off x="6517532" y="2943334"/>
            <a:ext cx="9011603" cy="1826141"/>
          </a:xfrm>
          <a:prstGeom prst="rect">
            <a:avLst/>
          </a:prstGeom>
          <a:noFill/>
          <a:ln w="12700" cap="flat">
            <a:noFill/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 defTabSz="457200">
              <a:buFont typeface="Arial" panose="020B0604020202020204" pitchFamily="34" charset="0"/>
              <a:buChar char="•"/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66083 rows, 30 columns</a:t>
            </a:r>
          </a:p>
          <a:p>
            <a:pPr marL="457200" indent="-457200" algn="l" defTabSz="457200">
              <a:buFont typeface="Arial" panose="020B0604020202020204" pitchFamily="34" charset="0"/>
              <a:buChar char="•"/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25 columns with missing value </a:t>
            </a:r>
          </a:p>
          <a:p>
            <a:pPr algn="l" defTabSz="457200"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		- 17 columns with more than 50% missing values</a:t>
            </a:r>
          </a:p>
          <a:p>
            <a:pPr lvl="8" indent="0" algn="l" defTabSz="457200"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		- 6 columns with more than 90% missing values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63989F-4E4C-47FC-8F8D-8EB2DC16B4C7}"/>
              </a:ext>
            </a:extLst>
          </p:cNvPr>
          <p:cNvSpPr/>
          <p:nvPr/>
        </p:nvSpPr>
        <p:spPr>
          <a:xfrm>
            <a:off x="6517529" y="5898146"/>
            <a:ext cx="9011601" cy="1826141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 defTabSz="457200">
              <a:buFont typeface="Arial" panose="020B0604020202020204" pitchFamily="34" charset="0"/>
              <a:buChar char="•"/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Target Variable C_ID, not unique </a:t>
            </a:r>
          </a:p>
          <a:p>
            <a:pPr marL="457200" indent="-457200" algn="l" defTabSz="457200">
              <a:buFont typeface="Arial" panose="020B0604020202020204" pitchFamily="34" charset="0"/>
              <a:buChar char="•"/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Target Variable "</a:t>
            </a:r>
            <a:r>
              <a:rPr lang="en-SG" sz="2800" dirty="0" err="1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C_seg</a:t>
            </a: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" is imbalance</a:t>
            </a:r>
          </a:p>
          <a:p>
            <a:pPr algn="l" defTabSz="457200">
              <a:defRPr sz="1200">
                <a:solidFill>
                  <a:srgbClr val="BBBBB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		- Normal: 55K</a:t>
            </a:r>
          </a:p>
          <a:p>
            <a:pPr algn="l" defTabSz="457200">
              <a:defRPr sz="1200">
                <a:solidFill>
                  <a:srgbClr val="BBBBB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		- Affluent: 10K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143A74-9C1E-FB13-F2EF-BCB516CA849B}"/>
              </a:ext>
            </a:extLst>
          </p:cNvPr>
          <p:cNvSpPr/>
          <p:nvPr/>
        </p:nvSpPr>
        <p:spPr>
          <a:xfrm>
            <a:off x="6517530" y="8852958"/>
            <a:ext cx="813232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 defTabSz="457200">
              <a:buFont typeface="Arial" panose="020B0604020202020204" pitchFamily="34" charset="0"/>
              <a:buChar char="•"/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6 nominal columns</a:t>
            </a:r>
          </a:p>
          <a:p>
            <a:pPr marL="457200" indent="-457200" algn="l" defTabSz="457200">
              <a:buFont typeface="Arial" panose="020B0604020202020204" pitchFamily="34" charset="0"/>
              <a:buChar char="•"/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1 ordinal columns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9808A5-CCB0-8653-C0BF-79046481769C}"/>
              </a:ext>
            </a:extLst>
          </p:cNvPr>
          <p:cNvCxnSpPr/>
          <p:nvPr/>
        </p:nvCxnSpPr>
        <p:spPr>
          <a:xfrm>
            <a:off x="4639002" y="6480364"/>
            <a:ext cx="64202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0C0DE9D-5913-C5A4-9502-88DAA3E92C64}"/>
              </a:ext>
            </a:extLst>
          </p:cNvPr>
          <p:cNvCxnSpPr>
            <a:cxnSpLocks/>
          </p:cNvCxnSpPr>
          <p:nvPr/>
        </p:nvCxnSpPr>
        <p:spPr>
          <a:xfrm>
            <a:off x="5281028" y="3625588"/>
            <a:ext cx="0" cy="570955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2398EDC-1DB9-9BCE-3527-B41224691F08}"/>
              </a:ext>
            </a:extLst>
          </p:cNvPr>
          <p:cNvCxnSpPr/>
          <p:nvPr/>
        </p:nvCxnSpPr>
        <p:spPr>
          <a:xfrm>
            <a:off x="5281028" y="3625588"/>
            <a:ext cx="64202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7DB379A-150D-73F3-AF7E-9ACE2A717747}"/>
              </a:ext>
            </a:extLst>
          </p:cNvPr>
          <p:cNvCxnSpPr/>
          <p:nvPr/>
        </p:nvCxnSpPr>
        <p:spPr>
          <a:xfrm>
            <a:off x="5281027" y="6480364"/>
            <a:ext cx="64202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D3722F7-213B-2A25-AEE6-B49F11D2DDD4}"/>
              </a:ext>
            </a:extLst>
          </p:cNvPr>
          <p:cNvCxnSpPr/>
          <p:nvPr/>
        </p:nvCxnSpPr>
        <p:spPr>
          <a:xfrm>
            <a:off x="5281027" y="9335141"/>
            <a:ext cx="64202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8396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7DD608C2-F490-AF60-3B37-4C13A997DA1F}"/>
              </a:ext>
            </a:extLst>
          </p:cNvPr>
          <p:cNvSpPr/>
          <p:nvPr/>
        </p:nvSpPr>
        <p:spPr>
          <a:xfrm rot="10800000">
            <a:off x="16171159" y="1806047"/>
            <a:ext cx="5362085" cy="6539310"/>
          </a:xfrm>
          <a:prstGeom prst="foldedCorner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SG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4D400-0B34-0838-7446-D7C1BFAE0349}"/>
              </a:ext>
            </a:extLst>
          </p:cNvPr>
          <p:cNvSpPr txBox="1"/>
          <p:nvPr/>
        </p:nvSpPr>
        <p:spPr>
          <a:xfrm>
            <a:off x="16453813" y="3531530"/>
            <a:ext cx="381971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Impute Missing values</a:t>
            </a:r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21888C-67BC-50D3-A0EE-0BAB4ED82441}"/>
              </a:ext>
            </a:extLst>
          </p:cNvPr>
          <p:cNvSpPr txBox="1"/>
          <p:nvPr/>
        </p:nvSpPr>
        <p:spPr>
          <a:xfrm>
            <a:off x="16647283" y="2607233"/>
            <a:ext cx="3432773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3200" b="1" dirty="0">
                <a:solidFill>
                  <a:schemeClr val="bg2">
                    <a:lumMod val="10000"/>
                  </a:schemeClr>
                </a:solidFill>
              </a:rPr>
              <a:t>Required works</a:t>
            </a:r>
            <a:endParaRPr lang="en-SG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570DB9-A036-C172-4FE5-C279032D7B6D}"/>
              </a:ext>
            </a:extLst>
          </p:cNvPr>
          <p:cNvSpPr txBox="1"/>
          <p:nvPr/>
        </p:nvSpPr>
        <p:spPr>
          <a:xfrm>
            <a:off x="16453813" y="4332717"/>
            <a:ext cx="483030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Up-sampling or assign weights to examples 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77D01-6B6F-A1FC-BFE3-37E357D12C9C}"/>
              </a:ext>
            </a:extLst>
          </p:cNvPr>
          <p:cNvSpPr txBox="1"/>
          <p:nvPr/>
        </p:nvSpPr>
        <p:spPr>
          <a:xfrm>
            <a:off x="16453813" y="5508040"/>
            <a:ext cx="483030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One hot encoding </a:t>
            </a:r>
            <a:endParaRPr lang="en-SG" dirty="0"/>
          </a:p>
        </p:txBody>
      </p:sp>
      <p:sp>
        <p:nvSpPr>
          <p:cNvPr id="13" name="Slide Subtitle">
            <a:extLst>
              <a:ext uri="{FF2B5EF4-FFF2-40B4-BE49-F238E27FC236}">
                <a16:creationId xmlns:a16="http://schemas.microsoft.com/office/drawing/2014/main" id="{B499BC93-9EA5-9AD2-5560-A2FF1A14CC1E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206500" y="303422"/>
            <a:ext cx="21971000" cy="9347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1AC622-1892-D7B8-7761-EB8A0B5D038A}"/>
              </a:ext>
            </a:extLst>
          </p:cNvPr>
          <p:cNvGrpSpPr/>
          <p:nvPr/>
        </p:nvGrpSpPr>
        <p:grpSpPr>
          <a:xfrm>
            <a:off x="1686868" y="4841387"/>
            <a:ext cx="3296920" cy="3078480"/>
            <a:chOff x="789940" y="1658144"/>
            <a:chExt cx="3296920" cy="3078480"/>
          </a:xfrm>
        </p:grpSpPr>
        <p:pic>
          <p:nvPicPr>
            <p:cNvPr id="16" name="Graphic 15" descr="Table outline">
              <a:extLst>
                <a:ext uri="{FF2B5EF4-FFF2-40B4-BE49-F238E27FC236}">
                  <a16:creationId xmlns:a16="http://schemas.microsoft.com/office/drawing/2014/main" id="{B9E28477-607A-D811-15C9-357B715E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9160" y="1658144"/>
              <a:ext cx="3078480" cy="307848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4A669-DD66-C6E8-70E5-E31872AA83E3}"/>
                </a:ext>
              </a:extLst>
            </p:cNvPr>
            <p:cNvSpPr txBox="1"/>
            <p:nvPr/>
          </p:nvSpPr>
          <p:spPr>
            <a:xfrm>
              <a:off x="789940" y="4102725"/>
              <a:ext cx="3296920" cy="523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SG" sz="2800" dirty="0">
                  <a:latin typeface="Bahnschrift" panose="020B0502040204020203" pitchFamily="34" charset="0"/>
                </a:rPr>
                <a:t>Assessment.xlsx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B3CAB46-A289-D6CE-6CE5-D65D9FC4C103}"/>
              </a:ext>
            </a:extLst>
          </p:cNvPr>
          <p:cNvSpPr/>
          <p:nvPr/>
        </p:nvSpPr>
        <p:spPr>
          <a:xfrm>
            <a:off x="6517532" y="2943334"/>
            <a:ext cx="9011603" cy="1826141"/>
          </a:xfrm>
          <a:prstGeom prst="rect">
            <a:avLst/>
          </a:prstGeom>
          <a:noFill/>
          <a:ln w="12700" cap="flat">
            <a:noFill/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 defTabSz="457200">
              <a:buFont typeface="Arial" panose="020B0604020202020204" pitchFamily="34" charset="0"/>
              <a:buChar char="•"/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66083 rows, 30 columns</a:t>
            </a:r>
          </a:p>
          <a:p>
            <a:pPr marL="457200" indent="-457200" algn="l" defTabSz="457200">
              <a:buFont typeface="Arial" panose="020B0604020202020204" pitchFamily="34" charset="0"/>
              <a:buChar char="•"/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25 columns with missing value </a:t>
            </a:r>
          </a:p>
          <a:p>
            <a:pPr algn="l" defTabSz="457200"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		- 17 columns with more than 50% missing values</a:t>
            </a:r>
          </a:p>
          <a:p>
            <a:pPr lvl="8" indent="0" algn="l" defTabSz="457200"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		- 6 columns with more than 90% missing values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8EDCC2-A1CA-2A74-BE3D-FBB47DB3163A}"/>
              </a:ext>
            </a:extLst>
          </p:cNvPr>
          <p:cNvSpPr/>
          <p:nvPr/>
        </p:nvSpPr>
        <p:spPr>
          <a:xfrm>
            <a:off x="6517529" y="5898146"/>
            <a:ext cx="9011601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 defTabSz="457200">
              <a:buFont typeface="Arial" panose="020B0604020202020204" pitchFamily="34" charset="0"/>
              <a:buChar char="•"/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Target Variable C_ID, not unique </a:t>
            </a:r>
          </a:p>
          <a:p>
            <a:pPr marL="457200" indent="-457200" algn="l" defTabSz="457200">
              <a:buFont typeface="Arial" panose="020B0604020202020204" pitchFamily="34" charset="0"/>
              <a:buChar char="•"/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Target Variable "</a:t>
            </a:r>
            <a:r>
              <a:rPr lang="en-SG" sz="2800" dirty="0" err="1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C_seg</a:t>
            </a: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" is imbalance</a:t>
            </a:r>
          </a:p>
          <a:p>
            <a:pPr algn="l" defTabSz="457200">
              <a:defRPr sz="1200">
                <a:solidFill>
                  <a:srgbClr val="BBBBB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		- Normal: 55K</a:t>
            </a:r>
          </a:p>
          <a:p>
            <a:pPr algn="l" defTabSz="457200">
              <a:defRPr sz="1200">
                <a:solidFill>
                  <a:srgbClr val="BBBBB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		- Affluent: 10K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3FFC9E-E9C4-EB34-032F-D1D12018BF88}"/>
              </a:ext>
            </a:extLst>
          </p:cNvPr>
          <p:cNvSpPr/>
          <p:nvPr/>
        </p:nvSpPr>
        <p:spPr>
          <a:xfrm>
            <a:off x="6517529" y="8852958"/>
            <a:ext cx="9011597" cy="964367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 defTabSz="457200">
              <a:buFont typeface="Arial" panose="020B0604020202020204" pitchFamily="34" charset="0"/>
              <a:buChar char="•"/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6 nominal columns</a:t>
            </a:r>
          </a:p>
          <a:p>
            <a:pPr marL="457200" indent="-457200" algn="l" defTabSz="457200">
              <a:buFont typeface="Arial" panose="020B0604020202020204" pitchFamily="34" charset="0"/>
              <a:buChar char="•"/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1 ordinal columns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FD9C89-9C7B-B555-508A-87281758AAC5}"/>
              </a:ext>
            </a:extLst>
          </p:cNvPr>
          <p:cNvCxnSpPr/>
          <p:nvPr/>
        </p:nvCxnSpPr>
        <p:spPr>
          <a:xfrm>
            <a:off x="4639002" y="6480364"/>
            <a:ext cx="64202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ED3B861-9808-39A6-9FAC-0EA5B78CFE9D}"/>
              </a:ext>
            </a:extLst>
          </p:cNvPr>
          <p:cNvCxnSpPr>
            <a:cxnSpLocks/>
          </p:cNvCxnSpPr>
          <p:nvPr/>
        </p:nvCxnSpPr>
        <p:spPr>
          <a:xfrm>
            <a:off x="5281028" y="3625588"/>
            <a:ext cx="0" cy="570955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63C51E5-CD86-1DC9-2B66-7284AF087CD7}"/>
              </a:ext>
            </a:extLst>
          </p:cNvPr>
          <p:cNvCxnSpPr/>
          <p:nvPr/>
        </p:nvCxnSpPr>
        <p:spPr>
          <a:xfrm>
            <a:off x="5281028" y="3625588"/>
            <a:ext cx="64202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32ADAA8-18F3-1B69-0380-6750DC6E67D8}"/>
              </a:ext>
            </a:extLst>
          </p:cNvPr>
          <p:cNvCxnSpPr/>
          <p:nvPr/>
        </p:nvCxnSpPr>
        <p:spPr>
          <a:xfrm>
            <a:off x="5281027" y="6480364"/>
            <a:ext cx="64202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60A514-EF11-217B-3A61-DD8855239832}"/>
              </a:ext>
            </a:extLst>
          </p:cNvPr>
          <p:cNvCxnSpPr/>
          <p:nvPr/>
        </p:nvCxnSpPr>
        <p:spPr>
          <a:xfrm>
            <a:off x="5281027" y="9335141"/>
            <a:ext cx="64202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61208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F0FE763-3C06-479E-5B9F-876897457D02}"/>
              </a:ext>
            </a:extLst>
          </p:cNvPr>
          <p:cNvGrpSpPr/>
          <p:nvPr/>
        </p:nvGrpSpPr>
        <p:grpSpPr>
          <a:xfrm>
            <a:off x="1686868" y="4841387"/>
            <a:ext cx="3296920" cy="3078480"/>
            <a:chOff x="789940" y="1658144"/>
            <a:chExt cx="3296920" cy="3078480"/>
          </a:xfrm>
        </p:grpSpPr>
        <p:pic>
          <p:nvPicPr>
            <p:cNvPr id="7" name="Graphic 6" descr="Table outline">
              <a:extLst>
                <a:ext uri="{FF2B5EF4-FFF2-40B4-BE49-F238E27FC236}">
                  <a16:creationId xmlns:a16="http://schemas.microsoft.com/office/drawing/2014/main" id="{E2919896-8885-8373-1424-90A462C8F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9160" y="1658144"/>
              <a:ext cx="3078480" cy="307848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D8D14F-DCFD-BC81-7212-F888C5914C7B}"/>
                </a:ext>
              </a:extLst>
            </p:cNvPr>
            <p:cNvSpPr txBox="1"/>
            <p:nvPr/>
          </p:nvSpPr>
          <p:spPr>
            <a:xfrm>
              <a:off x="789940" y="4102725"/>
              <a:ext cx="3296920" cy="523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SG" sz="2800" dirty="0">
                  <a:latin typeface="Bahnschrift" panose="020B0502040204020203" pitchFamily="34" charset="0"/>
                </a:rPr>
                <a:t>Assessment.xlsx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2263331-6E23-CFAD-C7CB-DC8146B4715C}"/>
              </a:ext>
            </a:extLst>
          </p:cNvPr>
          <p:cNvSpPr txBox="1"/>
          <p:nvPr/>
        </p:nvSpPr>
        <p:spPr>
          <a:xfrm>
            <a:off x="5473161" y="5119682"/>
            <a:ext cx="17704339" cy="31085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algn="l" defTabSz="457200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 sz="22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Data Cleaning</a:t>
            </a:r>
          </a:p>
          <a:p>
            <a:pPr marL="342900" indent="-342900" algn="l" defTabSz="457200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 sz="22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sz="2800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lvl="1" algn="l" defTabSz="457200">
              <a:defRPr sz="22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- “</a:t>
            </a:r>
            <a:r>
              <a:rPr lang="en-US" sz="2800" dirty="0" err="1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HL_tag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” and “</a:t>
            </a:r>
            <a:r>
              <a:rPr lang="en-US" sz="2800" dirty="0" err="1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AL_tag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” can be imputed with 0 with Assumption that </a:t>
            </a:r>
            <a:r>
              <a:rPr lang="en-US" sz="2800" dirty="0" err="1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NaN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represents 0 in raw dataset</a:t>
            </a:r>
          </a:p>
          <a:p>
            <a:pPr marL="342900" lvl="1" indent="-342900" algn="l" defTabSz="457200">
              <a:buFont typeface="Arial" panose="020B0604020202020204" pitchFamily="34" charset="0"/>
              <a:buChar char="•"/>
              <a:defRPr sz="22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sz="2800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lvl="1" algn="l" defTabSz="457200">
              <a:defRPr sz="22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- “PC” can be dropped because it’s a dummy postal code</a:t>
            </a:r>
          </a:p>
          <a:p>
            <a:pPr lvl="1" algn="l" defTabSz="457200">
              <a:defRPr sz="22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sz="2800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marL="457200" lvl="1" indent="-457200" algn="l" defTabSz="457200">
              <a:buFont typeface="Arial" panose="020B0604020202020204" pitchFamily="34" charset="0"/>
              <a:buChar char="•"/>
              <a:defRPr sz="22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Standardize numeric features</a:t>
            </a:r>
          </a:p>
        </p:txBody>
      </p:sp>
      <p:sp>
        <p:nvSpPr>
          <p:cNvPr id="3" name="Slide Subtitle">
            <a:extLst>
              <a:ext uri="{FF2B5EF4-FFF2-40B4-BE49-F238E27FC236}">
                <a16:creationId xmlns:a16="http://schemas.microsoft.com/office/drawing/2014/main" id="{088D18C6-E953-E910-A7FC-F0F83945F054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206500" y="303422"/>
            <a:ext cx="21971000" cy="934780"/>
          </a:xfrm>
          <a:prstGeom prst="rect">
            <a:avLst/>
          </a:prstGeom>
        </p:spPr>
        <p:txBody>
          <a:bodyPr/>
          <a:lstStyle/>
          <a:p>
            <a:pPr hangingPunct="1"/>
            <a:r>
              <a:rPr lang="en-US" dirty="0"/>
              <a:t>Data Processing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 rotWithShape="1">
          <a:blip r:embed="rId2"/>
          <a:srcRect t="2374" b="9897"/>
          <a:stretch/>
        </p:blipFill>
        <p:spPr>
          <a:xfrm>
            <a:off x="8735601" y="1075522"/>
            <a:ext cx="14085868" cy="1233705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65" name="# C_seg is relatively more correlated with C_AGE, gn_occ, NUM_PRD, CASATD_CNT"/>
          <p:cNvSpPr txBox="1"/>
          <p:nvPr/>
        </p:nvSpPr>
        <p:spPr>
          <a:xfrm>
            <a:off x="1206501" y="5979543"/>
            <a:ext cx="7139832" cy="3118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7F848E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Based on correlation matrix, the features that are more correlated with target variable are: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	- </a:t>
            </a:r>
            <a:r>
              <a:rPr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C_AGE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(Age) 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	- </a:t>
            </a:r>
            <a:r>
              <a:rPr sz="2800" dirty="0" err="1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gn_occ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(Occupation)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	- </a:t>
            </a:r>
            <a:r>
              <a:rPr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NUM_PRD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(Number of Products)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	- </a:t>
            </a:r>
            <a:r>
              <a:rPr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CASATD_CNT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 (Number of Accounts)</a:t>
            </a:r>
            <a:endParaRPr sz="2800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Slide Subtitle">
            <a:extLst>
              <a:ext uri="{FF2B5EF4-FFF2-40B4-BE49-F238E27FC236}">
                <a16:creationId xmlns:a16="http://schemas.microsoft.com/office/drawing/2014/main" id="{55985F6D-1849-A26C-6950-0C5AED1574C9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206500" y="303422"/>
            <a:ext cx="21971000" cy="934780"/>
          </a:xfrm>
          <a:prstGeom prst="rect">
            <a:avLst/>
          </a:prstGeom>
        </p:spPr>
        <p:txBody>
          <a:bodyPr/>
          <a:lstStyle/>
          <a:p>
            <a:pPr hangingPunct="1"/>
            <a:r>
              <a:rPr lang="en-US" dirty="0"/>
              <a:t>Correlation Analysis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eature engineering…"/>
          <p:cNvSpPr txBox="1">
            <a:spLocks noGrp="1"/>
          </p:cNvSpPr>
          <p:nvPr>
            <p:ph type="body" idx="1"/>
          </p:nvPr>
        </p:nvSpPr>
        <p:spPr>
          <a:xfrm>
            <a:off x="8133314" y="2938900"/>
            <a:ext cx="2419706" cy="688122"/>
          </a:xfrm>
          <a:prstGeom prst="rect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txBody>
          <a:bodyPr>
            <a:noAutofit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1200">
                <a:solidFill>
                  <a:srgbClr val="BBBBB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counts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features</a:t>
            </a:r>
            <a:endParaRPr sz="2400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48C599-8A31-8697-4E0C-16403A8DB06A}"/>
              </a:ext>
            </a:extLst>
          </p:cNvPr>
          <p:cNvGrpSpPr/>
          <p:nvPr/>
        </p:nvGrpSpPr>
        <p:grpSpPr>
          <a:xfrm>
            <a:off x="10835955" y="4803958"/>
            <a:ext cx="3078480" cy="1412464"/>
            <a:chOff x="890132" y="3389686"/>
            <a:chExt cx="3078480" cy="141246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10B1A40-1B97-B2B3-EDF1-2F3AE0325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9841" y="3389686"/>
              <a:ext cx="2309552" cy="5762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531ADB-64F3-FA0B-5536-BF7012E2AAAD}"/>
                </a:ext>
              </a:extLst>
            </p:cNvPr>
            <p:cNvSpPr txBox="1"/>
            <p:nvPr/>
          </p:nvSpPr>
          <p:spPr>
            <a:xfrm>
              <a:off x="890132" y="3971153"/>
              <a:ext cx="3078480" cy="830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dirty="0">
                  <a:latin typeface="Bahnschrift" panose="020B0502040204020203" pitchFamily="34" charset="0"/>
                </a:rPr>
                <a:t>A</a:t>
              </a:r>
              <a:r>
                <a:rPr lang="en-SG" dirty="0" err="1">
                  <a:latin typeface="Bahnschrift" panose="020B0502040204020203" pitchFamily="34" charset="0"/>
                </a:rPr>
                <a:t>uto</a:t>
              </a:r>
              <a:r>
                <a:rPr lang="en-SG" dirty="0">
                  <a:latin typeface="Bahnschrift" panose="020B0502040204020203" pitchFamily="34" charset="0"/>
                </a:rPr>
                <a:t>-Feature </a:t>
              </a:r>
            </a:p>
            <a:p>
              <a:r>
                <a:rPr lang="en-SG" dirty="0">
                  <a:latin typeface="Bahnschrift" panose="020B0502040204020203" pitchFamily="34" charset="0"/>
                </a:rPr>
                <a:t>Engineering Tool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E0C8288-0ECC-0079-20D7-8D60DC81B301}"/>
              </a:ext>
            </a:extLst>
          </p:cNvPr>
          <p:cNvSpPr txBox="1"/>
          <p:nvPr/>
        </p:nvSpPr>
        <p:spPr>
          <a:xfrm>
            <a:off x="3589488" y="11422197"/>
            <a:ext cx="1534129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defTabSz="457200">
              <a:buFont typeface="Arial" panose="020B0604020202020204" pitchFamily="34" charset="0"/>
              <a:buChar char="•"/>
              <a:defRPr sz="1200">
                <a:solidFill>
                  <a:srgbClr val="BBBBB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By feature engineering, we expanded the features from 29 features to 613 features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4E24F3-2E45-EAC2-3F3F-A7856490B107}"/>
              </a:ext>
            </a:extLst>
          </p:cNvPr>
          <p:cNvGrpSpPr/>
          <p:nvPr/>
        </p:nvGrpSpPr>
        <p:grpSpPr>
          <a:xfrm>
            <a:off x="3959806" y="2253790"/>
            <a:ext cx="3296920" cy="3078480"/>
            <a:chOff x="789940" y="1658144"/>
            <a:chExt cx="3296920" cy="3078480"/>
          </a:xfrm>
        </p:grpSpPr>
        <p:pic>
          <p:nvPicPr>
            <p:cNvPr id="13" name="Graphic 12" descr="Table outline">
              <a:extLst>
                <a:ext uri="{FF2B5EF4-FFF2-40B4-BE49-F238E27FC236}">
                  <a16:creationId xmlns:a16="http://schemas.microsoft.com/office/drawing/2014/main" id="{2D3D6D23-A4FB-E1FA-B0D4-6325183C7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9160" y="1658144"/>
              <a:ext cx="3078480" cy="307848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BFCCF9E-F57E-3D69-8CBA-9C259FB4C661}"/>
                </a:ext>
              </a:extLst>
            </p:cNvPr>
            <p:cNvSpPr txBox="1"/>
            <p:nvPr/>
          </p:nvSpPr>
          <p:spPr>
            <a:xfrm>
              <a:off x="789940" y="4102725"/>
              <a:ext cx="3296920" cy="461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SG" dirty="0">
                  <a:latin typeface="Bahnschrift" panose="020B0502040204020203" pitchFamily="34" charset="0"/>
                </a:rPr>
                <a:t>Numeric Features</a:t>
              </a:r>
            </a:p>
          </p:txBody>
        </p:sp>
      </p:grpSp>
      <p:sp>
        <p:nvSpPr>
          <p:cNvPr id="19" name="Feature engineering…">
            <a:extLst>
              <a:ext uri="{FF2B5EF4-FFF2-40B4-BE49-F238E27FC236}">
                <a16:creationId xmlns:a16="http://schemas.microsoft.com/office/drawing/2014/main" id="{C2E396A2-7E89-6AA5-A2F3-911038F6BF72}"/>
              </a:ext>
            </a:extLst>
          </p:cNvPr>
          <p:cNvSpPr txBox="1">
            <a:spLocks/>
          </p:cNvSpPr>
          <p:nvPr/>
        </p:nvSpPr>
        <p:spPr>
          <a:xfrm>
            <a:off x="8133314" y="3945181"/>
            <a:ext cx="2419707" cy="688123"/>
          </a:xfrm>
          <a:prstGeom prst="rect">
            <a:avLst/>
          </a:prstGeom>
          <a:ln w="25400">
            <a:solidFill>
              <a:schemeClr val="bg2">
                <a:lumMod val="10000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defTabSz="457200" hangingPunct="1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solidFill>
                  <a:srgbClr val="BBBBB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4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  <a:ea typeface="Menlo Regular"/>
                <a:cs typeface="Menlo Regular"/>
                <a:sym typeface="Menlo Regular"/>
              </a:rPr>
              <a:t>values features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B292BA-7A0A-887E-7244-0576A5CDB813}"/>
              </a:ext>
            </a:extLst>
          </p:cNvPr>
          <p:cNvCxnSpPr>
            <a:cxnSpLocks/>
          </p:cNvCxnSpPr>
          <p:nvPr/>
        </p:nvCxnSpPr>
        <p:spPr>
          <a:xfrm>
            <a:off x="6795760" y="3787689"/>
            <a:ext cx="79405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22DCA1C-0F1D-D505-1A09-724DC49575C1}"/>
              </a:ext>
            </a:extLst>
          </p:cNvPr>
          <p:cNvCxnSpPr>
            <a:cxnSpLocks/>
          </p:cNvCxnSpPr>
          <p:nvPr/>
        </p:nvCxnSpPr>
        <p:spPr>
          <a:xfrm>
            <a:off x="7604086" y="3236316"/>
            <a:ext cx="0" cy="103381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FFEDEA-4027-0597-074B-C3F05B6FEE71}"/>
              </a:ext>
            </a:extLst>
          </p:cNvPr>
          <p:cNvCxnSpPr>
            <a:cxnSpLocks/>
          </p:cNvCxnSpPr>
          <p:nvPr/>
        </p:nvCxnSpPr>
        <p:spPr>
          <a:xfrm>
            <a:off x="7604086" y="3236316"/>
            <a:ext cx="529228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3A84A2-DEDE-882A-3552-380B384579F7}"/>
              </a:ext>
            </a:extLst>
          </p:cNvPr>
          <p:cNvCxnSpPr>
            <a:cxnSpLocks/>
          </p:cNvCxnSpPr>
          <p:nvPr/>
        </p:nvCxnSpPr>
        <p:spPr>
          <a:xfrm>
            <a:off x="7604087" y="4270133"/>
            <a:ext cx="529227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F2F11A-DE3D-B7DF-93F5-1DCD0433CCA7}"/>
              </a:ext>
            </a:extLst>
          </p:cNvPr>
          <p:cNvCxnSpPr>
            <a:cxnSpLocks/>
          </p:cNvCxnSpPr>
          <p:nvPr/>
        </p:nvCxnSpPr>
        <p:spPr>
          <a:xfrm>
            <a:off x="10553020" y="3282961"/>
            <a:ext cx="75090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104A4AD-C832-11B0-BC28-47685B30364B}"/>
              </a:ext>
            </a:extLst>
          </p:cNvPr>
          <p:cNvCxnSpPr>
            <a:cxnSpLocks/>
          </p:cNvCxnSpPr>
          <p:nvPr/>
        </p:nvCxnSpPr>
        <p:spPr>
          <a:xfrm>
            <a:off x="10553020" y="4270133"/>
            <a:ext cx="75090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F337F06-9505-3B75-F304-51D2A2611C98}"/>
              </a:ext>
            </a:extLst>
          </p:cNvPr>
          <p:cNvGrpSpPr/>
          <p:nvPr/>
        </p:nvGrpSpPr>
        <p:grpSpPr>
          <a:xfrm>
            <a:off x="4005087" y="7732968"/>
            <a:ext cx="3296920" cy="3078480"/>
            <a:chOff x="789940" y="1658144"/>
            <a:chExt cx="3296920" cy="3078480"/>
          </a:xfrm>
        </p:grpSpPr>
        <p:pic>
          <p:nvPicPr>
            <p:cNvPr id="41" name="Graphic 40" descr="Table outline">
              <a:extLst>
                <a:ext uri="{FF2B5EF4-FFF2-40B4-BE49-F238E27FC236}">
                  <a16:creationId xmlns:a16="http://schemas.microsoft.com/office/drawing/2014/main" id="{155D06C7-2E51-8DF9-8DC9-4EBA36427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9160" y="1658144"/>
              <a:ext cx="3078480" cy="307848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065268-E072-83C6-A771-73A7906E1CC0}"/>
                </a:ext>
              </a:extLst>
            </p:cNvPr>
            <p:cNvSpPr txBox="1"/>
            <p:nvPr/>
          </p:nvSpPr>
          <p:spPr>
            <a:xfrm>
              <a:off x="789940" y="4102725"/>
              <a:ext cx="3296920" cy="461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SG" dirty="0">
                  <a:latin typeface="Bahnschrift" panose="020B0502040204020203" pitchFamily="34" charset="0"/>
                </a:rPr>
                <a:t>Categorical Features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6A69B39-4D49-3ED2-7704-28831FC2D46D}"/>
              </a:ext>
            </a:extLst>
          </p:cNvPr>
          <p:cNvGrpSpPr/>
          <p:nvPr/>
        </p:nvGrpSpPr>
        <p:grpSpPr>
          <a:xfrm>
            <a:off x="248603" y="4586476"/>
            <a:ext cx="3296920" cy="3078480"/>
            <a:chOff x="789940" y="1658144"/>
            <a:chExt cx="3296920" cy="3078480"/>
          </a:xfrm>
        </p:grpSpPr>
        <p:pic>
          <p:nvPicPr>
            <p:cNvPr id="44" name="Graphic 43" descr="Table outline">
              <a:extLst>
                <a:ext uri="{FF2B5EF4-FFF2-40B4-BE49-F238E27FC236}">
                  <a16:creationId xmlns:a16="http://schemas.microsoft.com/office/drawing/2014/main" id="{EC9C2F01-36DD-D6F1-C71F-8C1AABF81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9160" y="1658144"/>
              <a:ext cx="3078480" cy="3078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E02300E-8967-4C63-BF34-F6F215740694}"/>
                </a:ext>
              </a:extLst>
            </p:cNvPr>
            <p:cNvSpPr txBox="1"/>
            <p:nvPr/>
          </p:nvSpPr>
          <p:spPr>
            <a:xfrm>
              <a:off x="789940" y="4102725"/>
              <a:ext cx="3296920" cy="461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SG" dirty="0">
                  <a:latin typeface="Bahnschrift" panose="020B0502040204020203" pitchFamily="34" charset="0"/>
                </a:rPr>
                <a:t>Processed Data</a:t>
              </a: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6A32220-090D-86E7-5119-B65CA014FF38}"/>
              </a:ext>
            </a:extLst>
          </p:cNvPr>
          <p:cNvCxnSpPr>
            <a:cxnSpLocks/>
          </p:cNvCxnSpPr>
          <p:nvPr/>
        </p:nvCxnSpPr>
        <p:spPr>
          <a:xfrm>
            <a:off x="3090333" y="6125716"/>
            <a:ext cx="51376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027F0E9-0C6E-5675-5234-F1B99471B23A}"/>
              </a:ext>
            </a:extLst>
          </p:cNvPr>
          <p:cNvCxnSpPr>
            <a:cxnSpLocks/>
          </p:cNvCxnSpPr>
          <p:nvPr/>
        </p:nvCxnSpPr>
        <p:spPr>
          <a:xfrm>
            <a:off x="3604097" y="3787689"/>
            <a:ext cx="0" cy="546876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C43F983-BAE8-73FA-92F4-091309E6E822}"/>
              </a:ext>
            </a:extLst>
          </p:cNvPr>
          <p:cNvCxnSpPr>
            <a:cxnSpLocks/>
          </p:cNvCxnSpPr>
          <p:nvPr/>
        </p:nvCxnSpPr>
        <p:spPr>
          <a:xfrm>
            <a:off x="3589488" y="3769587"/>
            <a:ext cx="792407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AD8DD18-B1CB-8118-D57A-429A19E2B9F4}"/>
              </a:ext>
            </a:extLst>
          </p:cNvPr>
          <p:cNvCxnSpPr>
            <a:cxnSpLocks/>
          </p:cNvCxnSpPr>
          <p:nvPr/>
        </p:nvCxnSpPr>
        <p:spPr>
          <a:xfrm>
            <a:off x="3604097" y="9256450"/>
            <a:ext cx="820583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A27B316C-182B-5F7A-CE52-83AACD12175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795760" y="9201127"/>
            <a:ext cx="187863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1D482F7-10A2-F304-C7FE-0D948AE74DB7}"/>
              </a:ext>
            </a:extLst>
          </p:cNvPr>
          <p:cNvGrpSpPr/>
          <p:nvPr/>
        </p:nvGrpSpPr>
        <p:grpSpPr>
          <a:xfrm>
            <a:off x="13977828" y="2266651"/>
            <a:ext cx="3296920" cy="3275578"/>
            <a:chOff x="789940" y="1658144"/>
            <a:chExt cx="3296920" cy="3275578"/>
          </a:xfrm>
        </p:grpSpPr>
        <p:pic>
          <p:nvPicPr>
            <p:cNvPr id="140" name="Graphic 139" descr="Table outline">
              <a:extLst>
                <a:ext uri="{FF2B5EF4-FFF2-40B4-BE49-F238E27FC236}">
                  <a16:creationId xmlns:a16="http://schemas.microsoft.com/office/drawing/2014/main" id="{70810451-A591-795B-CBE6-822B2C02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9160" y="1658144"/>
              <a:ext cx="3078480" cy="3078480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EF7C9B37-1126-30CB-4810-FB67FC7FB035}"/>
                </a:ext>
              </a:extLst>
            </p:cNvPr>
            <p:cNvSpPr txBox="1"/>
            <p:nvPr/>
          </p:nvSpPr>
          <p:spPr>
            <a:xfrm>
              <a:off x="789940" y="4102725"/>
              <a:ext cx="3296920" cy="830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SG" dirty="0">
                  <a:latin typeface="Bahnschrift" panose="020B0502040204020203" pitchFamily="34" charset="0"/>
                </a:rPr>
                <a:t>Deep Synthetic Features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253D1E2-4803-9A55-CAE2-778D78DD20AE}"/>
              </a:ext>
            </a:extLst>
          </p:cNvPr>
          <p:cNvGrpSpPr/>
          <p:nvPr/>
        </p:nvGrpSpPr>
        <p:grpSpPr>
          <a:xfrm>
            <a:off x="12128367" y="7742909"/>
            <a:ext cx="3296920" cy="3078480"/>
            <a:chOff x="789940" y="1658144"/>
            <a:chExt cx="3296920" cy="3078480"/>
          </a:xfrm>
        </p:grpSpPr>
        <p:pic>
          <p:nvPicPr>
            <p:cNvPr id="143" name="Graphic 142" descr="Table outline">
              <a:extLst>
                <a:ext uri="{FF2B5EF4-FFF2-40B4-BE49-F238E27FC236}">
                  <a16:creationId xmlns:a16="http://schemas.microsoft.com/office/drawing/2014/main" id="{A8962FBD-6ADC-8572-7D8A-13D0B9BFF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9160" y="1658144"/>
              <a:ext cx="3078480" cy="3078480"/>
            </a:xfrm>
            <a:prstGeom prst="rect">
              <a:avLst/>
            </a:prstGeom>
          </p:spPr>
        </p:pic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66E8199-D015-55E7-0F25-E236BBC770A9}"/>
                </a:ext>
              </a:extLst>
            </p:cNvPr>
            <p:cNvSpPr txBox="1"/>
            <p:nvPr/>
          </p:nvSpPr>
          <p:spPr>
            <a:xfrm>
              <a:off x="789940" y="4102725"/>
              <a:ext cx="3296920" cy="461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SG" dirty="0">
                  <a:latin typeface="Bahnschrift" panose="020B0502040204020203" pitchFamily="34" charset="0"/>
                </a:rPr>
                <a:t>Encoded Features</a:t>
              </a:r>
            </a:p>
          </p:txBody>
        </p:sp>
      </p:grp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5A880476-5992-AEFC-4EE4-ACF11F8DEE8C}"/>
              </a:ext>
            </a:extLst>
          </p:cNvPr>
          <p:cNvCxnSpPr>
            <a:cxnSpLocks/>
          </p:cNvCxnSpPr>
          <p:nvPr/>
        </p:nvCxnSpPr>
        <p:spPr>
          <a:xfrm>
            <a:off x="13466138" y="3801534"/>
            <a:ext cx="95045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19A2EAFB-580F-8105-F38F-E79275A0815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1094103" y="9196934"/>
            <a:ext cx="1481609" cy="419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D9CB06A-1346-0530-F6AD-EF62D03B7CD1}"/>
              </a:ext>
            </a:extLst>
          </p:cNvPr>
          <p:cNvCxnSpPr>
            <a:cxnSpLocks/>
          </p:cNvCxnSpPr>
          <p:nvPr/>
        </p:nvCxnSpPr>
        <p:spPr>
          <a:xfrm>
            <a:off x="17701252" y="6131024"/>
            <a:ext cx="88308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7770A34-2D62-3908-C404-079414A5933D}"/>
              </a:ext>
            </a:extLst>
          </p:cNvPr>
          <p:cNvGrpSpPr/>
          <p:nvPr/>
        </p:nvGrpSpPr>
        <p:grpSpPr>
          <a:xfrm>
            <a:off x="18142792" y="4654488"/>
            <a:ext cx="3296920" cy="3078480"/>
            <a:chOff x="789940" y="1658144"/>
            <a:chExt cx="3296920" cy="3078480"/>
          </a:xfrm>
        </p:grpSpPr>
        <p:pic>
          <p:nvPicPr>
            <p:cNvPr id="157" name="Graphic 156" descr="Table outline">
              <a:extLst>
                <a:ext uri="{FF2B5EF4-FFF2-40B4-BE49-F238E27FC236}">
                  <a16:creationId xmlns:a16="http://schemas.microsoft.com/office/drawing/2014/main" id="{B7161964-A794-7A3E-E308-E656333E7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9160" y="1658144"/>
              <a:ext cx="3078480" cy="3078480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DD37D785-C250-7474-2CF6-2930353122BF}"/>
                </a:ext>
              </a:extLst>
            </p:cNvPr>
            <p:cNvSpPr txBox="1"/>
            <p:nvPr/>
          </p:nvSpPr>
          <p:spPr>
            <a:xfrm>
              <a:off x="789940" y="4102725"/>
              <a:ext cx="3296920" cy="461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dirty="0">
                  <a:latin typeface="Bahnschrift" panose="020B0502040204020203" pitchFamily="34" charset="0"/>
                </a:rPr>
                <a:t>Final Dataset</a:t>
              </a:r>
              <a:endParaRPr lang="en-SG" dirty="0">
                <a:latin typeface="Bahnschrift" panose="020B0502040204020203" pitchFamily="34" charset="0"/>
              </a:endParaRP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0647ADF-44E1-7DAB-A3F9-4819A43DAAEC}"/>
              </a:ext>
            </a:extLst>
          </p:cNvPr>
          <p:cNvCxnSpPr>
            <a:cxnSpLocks/>
          </p:cNvCxnSpPr>
          <p:nvPr/>
        </p:nvCxnSpPr>
        <p:spPr>
          <a:xfrm flipH="1">
            <a:off x="16818880" y="3769587"/>
            <a:ext cx="882372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FF185362-C520-3291-1D5A-2B3FFB4C1B66}"/>
              </a:ext>
            </a:extLst>
          </p:cNvPr>
          <p:cNvCxnSpPr>
            <a:cxnSpLocks/>
          </p:cNvCxnSpPr>
          <p:nvPr/>
        </p:nvCxnSpPr>
        <p:spPr>
          <a:xfrm>
            <a:off x="14929050" y="9272208"/>
            <a:ext cx="2772202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D73182-22F7-BA17-1B73-D17EB7B431BB}"/>
              </a:ext>
            </a:extLst>
          </p:cNvPr>
          <p:cNvCxnSpPr>
            <a:cxnSpLocks/>
          </p:cNvCxnSpPr>
          <p:nvPr/>
        </p:nvCxnSpPr>
        <p:spPr>
          <a:xfrm>
            <a:off x="17701252" y="3769587"/>
            <a:ext cx="0" cy="548686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lide Subtitle">
            <a:extLst>
              <a:ext uri="{FF2B5EF4-FFF2-40B4-BE49-F238E27FC236}">
                <a16:creationId xmlns:a16="http://schemas.microsoft.com/office/drawing/2014/main" id="{6A2702B6-866E-5D8E-48C6-184E24DFFD22}"/>
              </a:ext>
            </a:extLst>
          </p:cNvPr>
          <p:cNvSpPr txBox="1">
            <a:spLocks/>
          </p:cNvSpPr>
          <p:nvPr/>
        </p:nvSpPr>
        <p:spPr>
          <a:xfrm>
            <a:off x="1206500" y="30342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dirty="0"/>
              <a:t>Feature Engineering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DB1F19-8F62-0419-2F2C-D91D57918C48}"/>
              </a:ext>
            </a:extLst>
          </p:cNvPr>
          <p:cNvSpPr/>
          <p:nvPr/>
        </p:nvSpPr>
        <p:spPr>
          <a:xfrm>
            <a:off x="11299455" y="2803691"/>
            <a:ext cx="2166683" cy="1949252"/>
          </a:xfrm>
          <a:prstGeom prst="rect">
            <a:avLst/>
          </a:prstGeom>
          <a:noFill/>
          <a:ln w="25400" cap="flat">
            <a:solidFill>
              <a:schemeClr val="bg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  <a:ea typeface="Helvetica Neue Medium"/>
                <a:cs typeface="Helvetica Neue Medium"/>
                <a:sym typeface="Helvetica Neue Medium"/>
              </a:rPr>
              <a:t>Operations:</a:t>
            </a: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Bahnschrift" panose="020B0502040204020203" pitchFamily="34" charset="0"/>
                <a:ea typeface="Helvetica Neue Medium"/>
                <a:cs typeface="Helvetica Neue Medium"/>
                <a:sym typeface="Helvetica Neue Medium"/>
              </a:rPr>
              <a:t>Add</a:t>
            </a:r>
            <a:endParaRPr lang="en-US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  <a:ea typeface="Helvetica Neue Medium"/>
              <a:cs typeface="Helvetica Neue Medium"/>
              <a:sym typeface="Helvetica Neue Medium"/>
            </a:endParaRP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Bahnschrift" panose="020B0502040204020203" pitchFamily="34" charset="0"/>
                <a:ea typeface="Helvetica Neue Medium"/>
                <a:cs typeface="Helvetica Neue Medium"/>
                <a:sym typeface="Helvetica Neue Medium"/>
              </a:rPr>
              <a:t>Subtract</a:t>
            </a: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  <a:ea typeface="Helvetica Neue Medium"/>
                <a:cs typeface="Helvetica Neue Medium"/>
                <a:sym typeface="Helvetica Neue Medium"/>
              </a:rPr>
              <a:t>Multiply</a:t>
            </a: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Bahnschrift" panose="020B0502040204020203" pitchFamily="34" charset="0"/>
                <a:ea typeface="Helvetica Neue Medium"/>
                <a:cs typeface="Helvetica Neue Medium"/>
                <a:sym typeface="Helvetica Neue Medium"/>
              </a:rPr>
              <a:t>D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  <a:ea typeface="Helvetica Neue Medium"/>
                <a:cs typeface="Helvetica Neue Medium"/>
                <a:sym typeface="Helvetica Neue Medium"/>
              </a:rPr>
              <a:t>ivide</a:t>
            </a:r>
            <a:endParaRPr kumimoji="0" lang="en-SG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Bahnschrift" panose="020B0502040204020203" pitchFamily="34" charset="0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Feature engineering…">
            <a:extLst>
              <a:ext uri="{FF2B5EF4-FFF2-40B4-BE49-F238E27FC236}">
                <a16:creationId xmlns:a16="http://schemas.microsoft.com/office/drawing/2014/main" id="{CA56AD42-6A9F-4E05-162D-3D25B65D765E}"/>
              </a:ext>
            </a:extLst>
          </p:cNvPr>
          <p:cNvSpPr txBox="1">
            <a:spLocks/>
          </p:cNvSpPr>
          <p:nvPr/>
        </p:nvSpPr>
        <p:spPr>
          <a:xfrm>
            <a:off x="8674396" y="8857065"/>
            <a:ext cx="2419707" cy="688123"/>
          </a:xfrm>
          <a:prstGeom prst="rect">
            <a:avLst/>
          </a:prstGeom>
          <a:ln w="25400">
            <a:solidFill>
              <a:schemeClr val="bg2">
                <a:lumMod val="10000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defTabSz="457200" hangingPunct="1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solidFill>
                  <a:srgbClr val="BBBBB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SG" sz="24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  <a:ea typeface="Menlo Regular"/>
                <a:cs typeface="Menlo Regular"/>
                <a:sym typeface="Menlo Regular"/>
              </a:rPr>
              <a:t>One Hot Encoder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3_DynamicLight">
  <a:themeElements>
    <a:clrScheme name="33_DynamicLight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1244</Words>
  <Application>Microsoft Office PowerPoint</Application>
  <PresentationFormat>Custom</PresentationFormat>
  <Paragraphs>220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Helvetica Neue</vt:lpstr>
      <vt:lpstr>Helvetica Neue Medium</vt:lpstr>
      <vt:lpstr>Menlo Regular</vt:lpstr>
      <vt:lpstr>Arial</vt:lpstr>
      <vt:lpstr>Bahnschrift</vt:lpstr>
      <vt:lpstr>Calibri</vt:lpstr>
      <vt:lpstr>Franklin Gothic Demi</vt:lpstr>
      <vt:lpstr>Wingdings</vt:lpstr>
      <vt:lpstr>33_DynamicLight</vt:lpstr>
      <vt:lpstr>AFFLUENCE PREDICTION by Yang Kewen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Kewen YANG (IMDA)</cp:lastModifiedBy>
  <cp:revision>8</cp:revision>
  <dcterms:modified xsi:type="dcterms:W3CDTF">2024-03-29T13:53:34Z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434c4c7-833e-41e4-b0ab-cdb227a2f6f7_Enabled">
    <vt:lpwstr>true</vt:lpwstr>
  </property>
  <property fmtid="{D5CDD505-2E9C-101B-9397-08002B2CF9AE}" pid="3" name="MSIP_Label_5434c4c7-833e-41e4-b0ab-cdb227a2f6f7_SetDate">
    <vt:lpwstr>2024-03-26T03:30:19Z</vt:lpwstr>
  </property>
  <property fmtid="{D5CDD505-2E9C-101B-9397-08002B2CF9AE}" pid="4" name="MSIP_Label_5434c4c7-833e-41e4-b0ab-cdb227a2f6f7_Method">
    <vt:lpwstr>Privileged</vt:lpwstr>
  </property>
  <property fmtid="{D5CDD505-2E9C-101B-9397-08002B2CF9AE}" pid="5" name="MSIP_Label_5434c4c7-833e-41e4-b0ab-cdb227a2f6f7_Name">
    <vt:lpwstr>Official (Open)</vt:lpwstr>
  </property>
  <property fmtid="{D5CDD505-2E9C-101B-9397-08002B2CF9AE}" pid="6" name="MSIP_Label_5434c4c7-833e-41e4-b0ab-cdb227a2f6f7_SiteId">
    <vt:lpwstr>0b11c524-9a1c-4e1b-84cb-6336aefc2243</vt:lpwstr>
  </property>
  <property fmtid="{D5CDD505-2E9C-101B-9397-08002B2CF9AE}" pid="7" name="MSIP_Label_5434c4c7-833e-41e4-b0ab-cdb227a2f6f7_ActionId">
    <vt:lpwstr>f18d41cb-612c-4195-801f-e915204f99e1</vt:lpwstr>
  </property>
  <property fmtid="{D5CDD505-2E9C-101B-9397-08002B2CF9AE}" pid="8" name="MSIP_Label_5434c4c7-833e-41e4-b0ab-cdb227a2f6f7_ContentBits">
    <vt:lpwstr>0</vt:lpwstr>
  </property>
</Properties>
</file>